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43" r:id="rId2"/>
    <p:sldId id="346" r:id="rId3"/>
    <p:sldId id="367" r:id="rId4"/>
    <p:sldId id="383" r:id="rId5"/>
    <p:sldId id="369" r:id="rId6"/>
    <p:sldId id="370" r:id="rId7"/>
    <p:sldId id="368" r:id="rId8"/>
    <p:sldId id="371" r:id="rId9"/>
    <p:sldId id="372" r:id="rId10"/>
    <p:sldId id="382" r:id="rId11"/>
    <p:sldId id="373" r:id="rId12"/>
    <p:sldId id="374" r:id="rId13"/>
    <p:sldId id="375" r:id="rId14"/>
    <p:sldId id="380" r:id="rId15"/>
    <p:sldId id="381" r:id="rId16"/>
    <p:sldId id="376" r:id="rId17"/>
    <p:sldId id="385" r:id="rId18"/>
    <p:sldId id="377" r:id="rId19"/>
    <p:sldId id="386" r:id="rId20"/>
    <p:sldId id="378" r:id="rId21"/>
    <p:sldId id="384" r:id="rId22"/>
    <p:sldId id="379" r:id="rId23"/>
    <p:sldId id="364" r:id="rId24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s and Dividers" id="{1E7DD9E6-8846-8448-AF36-6CA7C36D3FBC}">
          <p14:sldIdLst>
            <p14:sldId id="343"/>
            <p14:sldId id="346"/>
            <p14:sldId id="367"/>
            <p14:sldId id="383"/>
            <p14:sldId id="369"/>
            <p14:sldId id="370"/>
            <p14:sldId id="368"/>
            <p14:sldId id="371"/>
            <p14:sldId id="372"/>
            <p14:sldId id="382"/>
            <p14:sldId id="373"/>
            <p14:sldId id="374"/>
            <p14:sldId id="375"/>
            <p14:sldId id="380"/>
            <p14:sldId id="381"/>
            <p14:sldId id="376"/>
            <p14:sldId id="385"/>
            <p14:sldId id="377"/>
            <p14:sldId id="386"/>
            <p14:sldId id="378"/>
            <p14:sldId id="384"/>
            <p14:sldId id="379"/>
            <p14:sldId id="36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32">
          <p15:clr>
            <a:srgbClr val="A4A3A4"/>
          </p15:clr>
        </p15:guide>
        <p15:guide id="2" orient="horz" pos="4096">
          <p15:clr>
            <a:srgbClr val="A4A3A4"/>
          </p15:clr>
        </p15:guide>
        <p15:guide id="3" orient="horz" pos="3688">
          <p15:clr>
            <a:srgbClr val="A4A3A4"/>
          </p15:clr>
        </p15:guide>
        <p15:guide id="4" orient="horz" pos="760">
          <p15:clr>
            <a:srgbClr val="A4A3A4"/>
          </p15:clr>
        </p15:guide>
        <p15:guide id="5" orient="horz" pos="488">
          <p15:clr>
            <a:srgbClr val="A4A3A4"/>
          </p15:clr>
        </p15:guide>
        <p15:guide id="6" pos="309">
          <p15:clr>
            <a:srgbClr val="A4A3A4"/>
          </p15:clr>
        </p15:guide>
        <p15:guide id="7" pos="7371">
          <p15:clr>
            <a:srgbClr val="A4A3A4"/>
          </p15:clr>
        </p15:guide>
        <p15:guide id="8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7A3E"/>
    <a:srgbClr val="009FDB"/>
    <a:srgbClr val="F2F2F2"/>
    <a:srgbClr val="191919"/>
    <a:srgbClr val="CF2A2A"/>
    <a:srgbClr val="EFEFEF"/>
    <a:srgbClr val="4CA90C"/>
    <a:srgbClr val="FFB81C"/>
    <a:srgbClr val="0C25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06" autoAdjust="0"/>
    <p:restoredTop sz="87922" autoAdjust="0"/>
  </p:normalViewPr>
  <p:slideViewPr>
    <p:cSldViewPr snapToGrid="0">
      <p:cViewPr>
        <p:scale>
          <a:sx n="150" d="100"/>
          <a:sy n="150" d="100"/>
        </p:scale>
        <p:origin x="-80" y="-560"/>
      </p:cViewPr>
      <p:guideLst>
        <p:guide orient="horz" pos="232"/>
        <p:guide orient="horz" pos="4096"/>
        <p:guide orient="horz" pos="3688"/>
        <p:guide orient="horz" pos="760"/>
        <p:guide orient="horz" pos="488"/>
        <p:guide pos="309"/>
        <p:guide pos="7371"/>
        <p:guide pos="3839"/>
      </p:guideLst>
    </p:cSldViewPr>
  </p:slideViewPr>
  <p:outlineViewPr>
    <p:cViewPr>
      <p:scale>
        <a:sx n="33" d="100"/>
        <a:sy n="33" d="100"/>
      </p:scale>
      <p:origin x="0" y="55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5829C-7C6A-DF41-92FC-FE30E34D6DBD}" type="datetimeFigureOut">
              <a:rPr lang="en-US" smtClean="0"/>
              <a:t>9/7/17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0A37F-B7DA-9E4D-A068-4D61982E80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1657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7A9F4-9AF1-BE4F-A500-2756F8488435}" type="datetimeFigureOut">
              <a:rPr lang="en-US" smtClean="0"/>
              <a:t>9/7/17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D9196-B747-C840-B910-EBFFFCF75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621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emf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ption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100" y="6098580"/>
            <a:ext cx="1308100" cy="759419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499064" y="6329844"/>
            <a:ext cx="6629400" cy="2741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ts val="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 smtClean="0">
                <a:solidFill>
                  <a:schemeClr val="tx1"/>
                </a:solidFill>
              </a:rPr>
              <a:t>© 2016 AT&amp;T Intellectual</a:t>
            </a:r>
            <a:r>
              <a:rPr lang="en-US" sz="600" baseline="0" dirty="0" smtClean="0">
                <a:solidFill>
                  <a:schemeClr val="tx1"/>
                </a:solidFill>
              </a:rPr>
              <a:t> Property. All rights reserved.</a:t>
            </a:r>
            <a:r>
              <a:rPr lang="en-US" sz="600" dirty="0" smtClean="0">
                <a:solidFill>
                  <a:schemeClr val="tx1"/>
                </a:solidFill>
              </a:rPr>
              <a:t> AT&amp;T, Globe logo, Mobilizing Your World and DIRECTV are registered trademarks and service marks of AT&amp;T Intellectual Property and/or AT&amp;T affiliated companies. All other marks are the property of their respective owners. AT&amp;T Proprietary (Internal Use Only). Not for use or disclosure outside the AT&amp;T companies except under written agreement.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98799" y="594859"/>
            <a:ext cx="5609823" cy="244486"/>
          </a:xfrm>
        </p:spPr>
        <p:txBody>
          <a:bodyPr/>
          <a:lstStyle>
            <a:lvl1pPr marL="0" indent="0">
              <a:spcAft>
                <a:spcPts val="400"/>
              </a:spcAft>
              <a:buFontTx/>
              <a:buNone/>
              <a:defRPr sz="1400" b="0" i="0">
                <a:solidFill>
                  <a:schemeClr val="bg2"/>
                </a:solidFill>
              </a:defRPr>
            </a:lvl1pPr>
            <a:lvl2pPr marL="0" indent="0">
              <a:spcAft>
                <a:spcPts val="400"/>
              </a:spcAft>
              <a:buFontTx/>
              <a:buNone/>
              <a:defRPr sz="1400">
                <a:solidFill>
                  <a:schemeClr val="bg2"/>
                </a:solidFill>
              </a:defRPr>
            </a:lvl2pPr>
            <a:lvl3pPr marL="0" indent="0">
              <a:spcAft>
                <a:spcPts val="400"/>
              </a:spcAft>
              <a:buFontTx/>
              <a:buNone/>
              <a:defRPr sz="1400">
                <a:solidFill>
                  <a:schemeClr val="bg2"/>
                </a:solidFill>
              </a:defRPr>
            </a:lvl3pPr>
            <a:lvl4pPr marL="0" indent="0">
              <a:spcAft>
                <a:spcPts val="400"/>
              </a:spcAft>
              <a:buFontTx/>
              <a:buNone/>
              <a:defRPr sz="1400">
                <a:solidFill>
                  <a:schemeClr val="bg2"/>
                </a:solidFill>
              </a:defRPr>
            </a:lvl4pPr>
            <a:lvl5pPr marL="0" indent="0">
              <a:spcAft>
                <a:spcPts val="400"/>
              </a:spcAft>
              <a:buFontTx/>
              <a:buNone/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927100"/>
            <a:ext cx="11209064" cy="1523098"/>
          </a:xfrm>
          <a:effectLst/>
        </p:spPr>
        <p:txBody>
          <a:bodyPr anchor="b" anchorCtr="0"/>
          <a:lstStyle>
            <a:lvl1pPr>
              <a:lnSpc>
                <a:spcPct val="82000"/>
              </a:lnSpc>
              <a:spcAft>
                <a:spcPts val="800"/>
              </a:spcAft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498798" y="2459736"/>
            <a:ext cx="11213719" cy="914400"/>
          </a:xfrm>
          <a:effectLst/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8799" y="3474721"/>
            <a:ext cx="5609823" cy="2335211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bg2"/>
                </a:solidFill>
              </a:defRPr>
            </a:lvl1pPr>
            <a:lvl2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bg2"/>
                </a:solidFill>
              </a:defRPr>
            </a:lvl2pPr>
            <a:lvl3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bg2"/>
                </a:solidFill>
              </a:defRPr>
            </a:lvl3pPr>
            <a:lvl4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bg2"/>
                </a:solidFill>
              </a:defRPr>
            </a:lvl4pPr>
            <a:lvl5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9143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tt_hz_lkp_rgb_po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100" y="6098580"/>
            <a:ext cx="1308100" cy="75942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499064" y="6329844"/>
            <a:ext cx="6629400" cy="2741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ts val="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 smtClean="0">
                <a:solidFill>
                  <a:schemeClr val="tx2"/>
                </a:solidFill>
              </a:rPr>
              <a:t>© 2016 AT&amp;T Intellectual</a:t>
            </a:r>
            <a:r>
              <a:rPr lang="en-US" sz="600" baseline="0" dirty="0" smtClean="0">
                <a:solidFill>
                  <a:schemeClr val="tx2"/>
                </a:solidFill>
              </a:rPr>
              <a:t> Property. All rights reserved.</a:t>
            </a:r>
            <a:r>
              <a:rPr lang="en-US" sz="600" dirty="0" smtClean="0">
                <a:solidFill>
                  <a:schemeClr val="tx2"/>
                </a:solidFill>
              </a:rPr>
              <a:t> AT&amp;T, Globe logo, Mobilizing Your World and DIRECTV are registered trademarks and service marks of AT&amp;T Intellectual Property and/or AT&amp;T affiliated companies. All other marks are the property of their respective owners. AT&amp;T Proprietary (Internal Use Only). Not for use or disclosure outside the AT&amp;T companies except under written agreement.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99064" y="594859"/>
            <a:ext cx="5609823" cy="244486"/>
          </a:xfrm>
        </p:spPr>
        <p:txBody>
          <a:bodyPr/>
          <a:lstStyle>
            <a:lvl1pPr marL="0" indent="0">
              <a:spcAft>
                <a:spcPts val="400"/>
              </a:spcAft>
              <a:buFontTx/>
              <a:buNone/>
              <a:defRPr sz="1400">
                <a:solidFill>
                  <a:schemeClr val="tx2"/>
                </a:solidFill>
              </a:defRPr>
            </a:lvl1pPr>
            <a:lvl2pPr marL="0" indent="0">
              <a:spcAft>
                <a:spcPts val="400"/>
              </a:spcAft>
              <a:buFontTx/>
              <a:buNone/>
              <a:defRPr sz="1400">
                <a:solidFill>
                  <a:schemeClr val="tx2"/>
                </a:solidFill>
              </a:defRPr>
            </a:lvl2pPr>
            <a:lvl3pPr marL="0" indent="0">
              <a:spcAft>
                <a:spcPts val="400"/>
              </a:spcAft>
              <a:buFontTx/>
              <a:buNone/>
              <a:defRPr sz="1400">
                <a:solidFill>
                  <a:schemeClr val="tx2"/>
                </a:solidFill>
              </a:defRPr>
            </a:lvl3pPr>
            <a:lvl4pPr marL="0" indent="0">
              <a:spcAft>
                <a:spcPts val="400"/>
              </a:spcAft>
              <a:buFontTx/>
              <a:buNone/>
              <a:defRPr sz="1400">
                <a:solidFill>
                  <a:schemeClr val="tx2"/>
                </a:solidFill>
              </a:defRPr>
            </a:lvl4pPr>
            <a:lvl5pPr marL="0" indent="0">
              <a:spcAft>
                <a:spcPts val="400"/>
              </a:spcAft>
              <a:buFontTx/>
              <a:buNone/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063" y="939800"/>
            <a:ext cx="11209064" cy="1511764"/>
          </a:xfrm>
        </p:spPr>
        <p:txBody>
          <a:bodyPr anchor="b" anchorCtr="0"/>
          <a:lstStyle>
            <a:lvl1pPr>
              <a:lnSpc>
                <a:spcPct val="82000"/>
              </a:lnSpc>
              <a:spcAft>
                <a:spcPts val="800"/>
              </a:spcAft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99063" y="2459736"/>
            <a:ext cx="11213719" cy="9144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9064" y="3474721"/>
            <a:ext cx="5609823" cy="2335211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 baseline="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 baseline="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509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ption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100" y="6098580"/>
            <a:ext cx="1308100" cy="759419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499064" y="6329844"/>
            <a:ext cx="6629400" cy="2741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ts val="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 smtClean="0">
                <a:solidFill>
                  <a:schemeClr val="tx1"/>
                </a:solidFill>
              </a:rPr>
              <a:t>© 2016 AT&amp;T Intellectual</a:t>
            </a:r>
            <a:r>
              <a:rPr lang="en-US" sz="600" baseline="0" dirty="0" smtClean="0">
                <a:solidFill>
                  <a:schemeClr val="tx1"/>
                </a:solidFill>
              </a:rPr>
              <a:t> Property. All rights reserved.</a:t>
            </a:r>
            <a:r>
              <a:rPr lang="en-US" sz="600" dirty="0" smtClean="0">
                <a:solidFill>
                  <a:schemeClr val="tx1"/>
                </a:solidFill>
              </a:rPr>
              <a:t> AT&amp;T, Globe logo, Mobilizing Your World and DIRECTV are registered trademarks and service marks of AT&amp;T Intellectual Property and/or AT&amp;T affiliated companies. All other marks are the property of their respective owners. AT&amp;T Proprietary (Internal Use Only). Not for use or disclosure outside the AT&amp;T companies except under written agreement.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98799" y="594859"/>
            <a:ext cx="5609823" cy="244486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400"/>
              </a:spcAft>
              <a:buFontTx/>
              <a:buNone/>
              <a:defRPr sz="14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Aft>
                <a:spcPts val="400"/>
              </a:spcAft>
              <a:buFontTx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lnSpc>
                <a:spcPct val="90000"/>
              </a:lnSpc>
              <a:spcAft>
                <a:spcPts val="400"/>
              </a:spcAft>
              <a:buFontTx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lnSpc>
                <a:spcPct val="90000"/>
              </a:lnSpc>
              <a:spcAft>
                <a:spcPts val="400"/>
              </a:spcAft>
              <a:buFontTx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lnSpc>
                <a:spcPct val="90000"/>
              </a:lnSpc>
              <a:spcAft>
                <a:spcPts val="400"/>
              </a:spcAft>
              <a:buFontTx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939801"/>
            <a:ext cx="11209064" cy="1511763"/>
          </a:xfrm>
        </p:spPr>
        <p:txBody>
          <a:bodyPr anchor="b" anchorCtr="0"/>
          <a:lstStyle>
            <a:lvl1pPr>
              <a:lnSpc>
                <a:spcPct val="82000"/>
              </a:lnSpc>
              <a:spcAft>
                <a:spcPts val="800"/>
              </a:spcAft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98798" y="2459736"/>
            <a:ext cx="11213719" cy="914400"/>
          </a:xfrm>
        </p:spPr>
        <p:txBody>
          <a:bodyPr/>
          <a:lstStyle>
            <a:lvl1pPr>
              <a:defRPr sz="2400" baseline="0"/>
            </a:lvl1pPr>
            <a:lvl2pPr>
              <a:defRPr sz="2400" baseline="0"/>
            </a:lvl2pPr>
            <a:lvl3pPr>
              <a:defRPr sz="2400" baseline="0"/>
            </a:lvl3pPr>
            <a:lvl4pPr>
              <a:defRPr sz="2400" baseline="0"/>
            </a:lvl4pPr>
            <a:lvl5pPr>
              <a:defRPr sz="2400" baseline="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8799" y="3474721"/>
            <a:ext cx="5609823" cy="2335211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 baseline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 baseline="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 baseline="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701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tt_hz_lkp_rgb_po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100" y="6098580"/>
            <a:ext cx="1308100" cy="759420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2999232" cy="1645920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63197" y="0"/>
            <a:ext cx="2999232" cy="1645920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126395" y="0"/>
            <a:ext cx="2999232" cy="1645920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89593" y="0"/>
            <a:ext cx="2999232" cy="1645920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-1" y="1719596"/>
            <a:ext cx="2999232" cy="1645920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3063197" y="1719596"/>
            <a:ext cx="2999232" cy="1645920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26395" y="1719596"/>
            <a:ext cx="2999232" cy="1645920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89593" y="1719596"/>
            <a:ext cx="2999232" cy="1645920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499064" y="6329844"/>
            <a:ext cx="6629400" cy="2741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ts val="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 smtClean="0">
                <a:solidFill>
                  <a:schemeClr val="tx2"/>
                </a:solidFill>
              </a:rPr>
              <a:t>© 2016 AT&amp;T Intellectual</a:t>
            </a:r>
            <a:r>
              <a:rPr lang="en-US" sz="600" baseline="0" dirty="0" smtClean="0">
                <a:solidFill>
                  <a:schemeClr val="tx2"/>
                </a:solidFill>
              </a:rPr>
              <a:t> Property. All rights reserved.</a:t>
            </a:r>
            <a:r>
              <a:rPr lang="en-US" sz="600" dirty="0" smtClean="0">
                <a:solidFill>
                  <a:schemeClr val="tx2"/>
                </a:solidFill>
              </a:rPr>
              <a:t> AT&amp;T, Globe logo, Mobilizing Your World and DIRECTV are registered trademarks and service marks of AT&amp;T Intellectual Property and/or AT&amp;T affiliated companies.</a:t>
            </a:r>
            <a:r>
              <a:rPr lang="en-US" sz="600" baseline="0" dirty="0" smtClean="0">
                <a:solidFill>
                  <a:schemeClr val="tx2"/>
                </a:solidFill>
              </a:rPr>
              <a:t> </a:t>
            </a:r>
            <a:r>
              <a:rPr lang="en-US" sz="600" dirty="0" smtClean="0">
                <a:solidFill>
                  <a:schemeClr val="tx2"/>
                </a:solidFill>
              </a:rPr>
              <a:t>All other marks are the property of their respective owners. AT&amp;T Proprietary (Internal Use Only). Not for use or disclosure outside the AT&amp;T companies except under written agreement.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9742" y="3657600"/>
            <a:ext cx="11209064" cy="1517904"/>
          </a:xfrm>
        </p:spPr>
        <p:txBody>
          <a:bodyPr anchor="t" anchorCtr="0"/>
          <a:lstStyle>
            <a:lvl1pPr>
              <a:lnSpc>
                <a:spcPct val="82000"/>
              </a:lnSpc>
              <a:spcAft>
                <a:spcPts val="800"/>
              </a:spcAft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br>
              <a:rPr lang="en-US" dirty="0" smtClean="0"/>
            </a:br>
            <a:r>
              <a:rPr lang="en-US" dirty="0" smtClean="0"/>
              <a:t>type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499742" y="4581144"/>
            <a:ext cx="11213719" cy="45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9743" y="5303520"/>
            <a:ext cx="8651774" cy="820952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788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tt_hz_lkp_rgb_po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100" y="6098580"/>
            <a:ext cx="1308100" cy="75942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499064" y="6329844"/>
            <a:ext cx="6629400" cy="2741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ts val="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 smtClean="0">
                <a:solidFill>
                  <a:schemeClr val="tx2"/>
                </a:solidFill>
              </a:rPr>
              <a:t>© 2016 AT&amp;T Intellectual</a:t>
            </a:r>
            <a:r>
              <a:rPr lang="en-US" sz="600" baseline="0" dirty="0" smtClean="0">
                <a:solidFill>
                  <a:schemeClr val="tx2"/>
                </a:solidFill>
              </a:rPr>
              <a:t> Property. All rights reserved.</a:t>
            </a:r>
            <a:r>
              <a:rPr lang="en-US" sz="600" dirty="0" smtClean="0">
                <a:solidFill>
                  <a:schemeClr val="tx2"/>
                </a:solidFill>
              </a:rPr>
              <a:t> AT&amp;T, Globe logo, Mobilizing Your World and DIRECTV are registered trademarks and service marks of AT&amp;T Intellectual Property and/or AT&amp;T affiliated companies. All other marks are the property of their respective owners. AT&amp;T Proprietary (Internal Use Only). Not for use or disclosure outside the AT&amp;T companies except under written agreement.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1"/>
            <a:ext cx="12188825" cy="3425825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3657600"/>
            <a:ext cx="11209064" cy="1517904"/>
          </a:xfrm>
        </p:spPr>
        <p:txBody>
          <a:bodyPr anchor="t" anchorCtr="0"/>
          <a:lstStyle>
            <a:lvl1pPr>
              <a:lnSpc>
                <a:spcPct val="82000"/>
              </a:lnSpc>
              <a:spcAft>
                <a:spcPts val="800"/>
              </a:spcAft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498798" y="4581144"/>
            <a:ext cx="11213719" cy="45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8799" y="5303520"/>
            <a:ext cx="8651774" cy="820952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863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ption 6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100" y="6098580"/>
            <a:ext cx="1308100" cy="759419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499064" y="6329844"/>
            <a:ext cx="6629400" cy="2741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ts val="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 smtClean="0">
                <a:solidFill>
                  <a:schemeClr val="tx1"/>
                </a:solidFill>
              </a:rPr>
              <a:t>© 2016 AT&amp;T Intellectual</a:t>
            </a:r>
            <a:r>
              <a:rPr lang="en-US" sz="600" baseline="0" dirty="0" smtClean="0">
                <a:solidFill>
                  <a:schemeClr val="tx1"/>
                </a:solidFill>
              </a:rPr>
              <a:t> Property. All rights reserved.</a:t>
            </a:r>
            <a:r>
              <a:rPr lang="en-US" sz="600" dirty="0" smtClean="0">
                <a:solidFill>
                  <a:schemeClr val="tx1"/>
                </a:solidFill>
              </a:rPr>
              <a:t> AT&amp;T, Globe logo, Mobilizing Your World and DIRECTV are registered trademarks and service marks of AT&amp;T Intellectual Property and/or AT&amp;T affiliated companies. All other marks are the property of their respective owners. AT&amp;T Proprietary (Internal Use Only). Not for use or disclosure outside the AT&amp;T companies except under written agreement.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2999232" cy="1645920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63197" y="0"/>
            <a:ext cx="2999232" cy="1645920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126395" y="0"/>
            <a:ext cx="2999232" cy="1645920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89593" y="0"/>
            <a:ext cx="2999232" cy="1645920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-1" y="1719596"/>
            <a:ext cx="2999232" cy="1645920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3063197" y="1719596"/>
            <a:ext cx="2999232" cy="1645920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26395" y="1719596"/>
            <a:ext cx="2999232" cy="1645920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89593" y="1719596"/>
            <a:ext cx="2999232" cy="1645920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3657600"/>
            <a:ext cx="11209064" cy="1517904"/>
          </a:xfrm>
        </p:spPr>
        <p:txBody>
          <a:bodyPr anchor="t" anchorCtr="0"/>
          <a:lstStyle>
            <a:lvl1pPr>
              <a:lnSpc>
                <a:spcPct val="82000"/>
              </a:lnSpc>
              <a:spcAft>
                <a:spcPts val="800"/>
              </a:spcAft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498798" y="4581144"/>
            <a:ext cx="11213719" cy="45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8799" y="5303520"/>
            <a:ext cx="8651774" cy="828890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710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ption 7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100" y="6098580"/>
            <a:ext cx="1308100" cy="759419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499064" y="6329844"/>
            <a:ext cx="6629400" cy="2741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ts val="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 smtClean="0">
                <a:solidFill>
                  <a:schemeClr val="tx1"/>
                </a:solidFill>
              </a:rPr>
              <a:t>© 2016 AT&amp;T Intellectual</a:t>
            </a:r>
            <a:r>
              <a:rPr lang="en-US" sz="600" baseline="0" dirty="0" smtClean="0">
                <a:solidFill>
                  <a:schemeClr val="tx1"/>
                </a:solidFill>
              </a:rPr>
              <a:t> Property. All rights reserved.</a:t>
            </a:r>
            <a:r>
              <a:rPr lang="en-US" sz="600" dirty="0" smtClean="0">
                <a:solidFill>
                  <a:schemeClr val="tx1"/>
                </a:solidFill>
              </a:rPr>
              <a:t> AT&amp;T, Globe logo, Mobilizing Your World and DIRECTV are registered trademarks and service marks of AT&amp;T Intellectual Property and/or AT&amp;T affiliated companies. All other marks are the property of their respective owners. AT&amp;T Proprietary (Internal Use Only). Not for use or disclosure outside the AT&amp;T companies except under written agreement.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1"/>
            <a:ext cx="12188825" cy="3425825"/>
          </a:xfrm>
        </p:spPr>
        <p:txBody>
          <a:bodyPr/>
          <a:lstStyle>
            <a:lvl1pPr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3657600"/>
            <a:ext cx="11209064" cy="1517904"/>
          </a:xfrm>
        </p:spPr>
        <p:txBody>
          <a:bodyPr anchor="t" anchorCtr="0"/>
          <a:lstStyle>
            <a:lvl1pPr>
              <a:lnSpc>
                <a:spcPct val="82000"/>
              </a:lnSpc>
              <a:spcAft>
                <a:spcPts val="800"/>
              </a:spcAft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498798" y="4581144"/>
            <a:ext cx="11213719" cy="45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8799" y="5303520"/>
            <a:ext cx="8651774" cy="828890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54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ptio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24979" y="6075784"/>
            <a:ext cx="661784" cy="496467"/>
          </a:xfrm>
          <a:prstGeom prst="rect">
            <a:avLst/>
          </a:prstGeom>
        </p:spPr>
      </p:pic>
      <p:sp>
        <p:nvSpPr>
          <p:cNvPr id="12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88825" cy="6858000"/>
          </a:xfrm>
          <a:solidFill>
            <a:schemeClr val="bg2"/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/>
              <a:buNone/>
              <a:tabLst/>
              <a:defRPr sz="18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Drag picture to placeholder or click icon to add. Globe logo and footer should sit on top of picture.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498798" y="3276600"/>
            <a:ext cx="11209064" cy="1510747"/>
          </a:xfrm>
        </p:spPr>
        <p:txBody>
          <a:bodyPr anchor="b" anchorCtr="0"/>
          <a:lstStyle>
            <a:lvl1pPr>
              <a:lnSpc>
                <a:spcPct val="82000"/>
              </a:lnSpc>
              <a:spcAft>
                <a:spcPts val="800"/>
              </a:spcAft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498798" y="4809744"/>
            <a:ext cx="10885298" cy="4445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8799" y="5303520"/>
            <a:ext cx="8651774" cy="828890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Aft>
                <a:spcPts val="600"/>
              </a:spcAft>
              <a:buFontTx/>
              <a:buNone/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698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774701"/>
            <a:ext cx="12188825" cy="60833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100" y="6098580"/>
            <a:ext cx="1308100" cy="7594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503030" y="1642533"/>
            <a:ext cx="11209064" cy="1512147"/>
          </a:xfrm>
        </p:spPr>
        <p:txBody>
          <a:bodyPr anchor="b" anchorCtr="0"/>
          <a:lstStyle>
            <a:lvl1pPr>
              <a:lnSpc>
                <a:spcPct val="82000"/>
              </a:lnSpc>
              <a:spcAft>
                <a:spcPts val="800"/>
              </a:spcAft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8799" y="3608390"/>
            <a:ext cx="5609823" cy="2246311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2"/>
                </a:solidFill>
              </a:defRPr>
            </a:lvl1pPr>
            <a:lvl2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2"/>
                </a:solidFill>
              </a:defRPr>
            </a:lvl2pPr>
            <a:lvl3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2"/>
                </a:solidFill>
              </a:defRPr>
            </a:lvl3pPr>
            <a:lvl4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2"/>
                </a:solidFill>
              </a:defRPr>
            </a:lvl4pPr>
            <a:lvl5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90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774701"/>
            <a:ext cx="12188825" cy="60833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100" y="6098580"/>
            <a:ext cx="1308100" cy="7594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498798" y="1634067"/>
            <a:ext cx="11209064" cy="1515534"/>
          </a:xfrm>
        </p:spPr>
        <p:txBody>
          <a:bodyPr anchor="b" anchorCtr="0"/>
          <a:lstStyle>
            <a:lvl1pPr>
              <a:lnSpc>
                <a:spcPct val="82000"/>
              </a:lnSpc>
              <a:spcAft>
                <a:spcPts val="800"/>
              </a:spcAft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 bwMode="white">
          <a:xfrm>
            <a:off x="498799" y="3608390"/>
            <a:ext cx="5609823" cy="2246311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1"/>
                </a:solidFill>
              </a:defRPr>
            </a:lvl2pPr>
            <a:lvl3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1"/>
                </a:solidFill>
              </a:defRPr>
            </a:lvl3pPr>
            <a:lvl4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1"/>
                </a:solidFill>
              </a:defRPr>
            </a:lvl4pPr>
            <a:lvl5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494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774701"/>
            <a:ext cx="12188825" cy="60833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100" y="6098580"/>
            <a:ext cx="1308100" cy="7594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498798" y="1642533"/>
            <a:ext cx="11209064" cy="1512147"/>
          </a:xfrm>
        </p:spPr>
        <p:txBody>
          <a:bodyPr anchor="b" anchorCtr="0"/>
          <a:lstStyle>
            <a:lvl1pPr>
              <a:lnSpc>
                <a:spcPct val="82000"/>
              </a:lnSpc>
              <a:spcAft>
                <a:spcPts val="800"/>
              </a:spcAft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 bwMode="white">
          <a:xfrm>
            <a:off x="498799" y="3608390"/>
            <a:ext cx="5609823" cy="2246311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rgbClr val="FFFFFF"/>
                </a:solidFill>
              </a:defRPr>
            </a:lvl1pPr>
            <a:lvl2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rgbClr val="FFFFFF"/>
                </a:solidFill>
              </a:defRPr>
            </a:lvl2pPr>
            <a:lvl3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rgbClr val="FFFFFF"/>
                </a:solidFill>
              </a:defRPr>
            </a:lvl3pPr>
            <a:lvl4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rgbClr val="FFFFFF"/>
                </a:solidFill>
              </a:defRPr>
            </a:lvl4pPr>
            <a:lvl5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448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8798" y="1642533"/>
            <a:ext cx="11209064" cy="1512147"/>
          </a:xfrm>
        </p:spPr>
        <p:txBody>
          <a:bodyPr anchor="b" anchorCtr="0"/>
          <a:lstStyle>
            <a:lvl1pPr>
              <a:lnSpc>
                <a:spcPct val="82000"/>
              </a:lnSpc>
              <a:spcAft>
                <a:spcPts val="800"/>
              </a:spcAft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8799" y="3608390"/>
            <a:ext cx="5609823" cy="2246311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2"/>
                </a:solidFill>
              </a:defRPr>
            </a:lvl1pPr>
            <a:lvl2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2"/>
                </a:solidFill>
              </a:defRPr>
            </a:lvl2pPr>
            <a:lvl3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2"/>
                </a:solidFill>
              </a:defRPr>
            </a:lvl3pPr>
            <a:lvl4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2"/>
                </a:solidFill>
              </a:defRPr>
            </a:lvl4pPr>
            <a:lvl5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463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774700"/>
            <a:ext cx="12188825" cy="6083300"/>
          </a:xfrm>
          <a:solidFill>
            <a:schemeClr val="bg2"/>
          </a:solidFill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Drag picture to placeholder or click icon to add. Globe logo should sit on top of picture.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white">
          <a:xfrm>
            <a:off x="498798" y="1638300"/>
            <a:ext cx="11209064" cy="1516378"/>
          </a:xfrm>
        </p:spPr>
        <p:txBody>
          <a:bodyPr anchor="b" anchorCtr="0"/>
          <a:lstStyle>
            <a:lvl1pPr>
              <a:lnSpc>
                <a:spcPct val="82000"/>
              </a:lnSpc>
              <a:spcAft>
                <a:spcPts val="800"/>
              </a:spcAft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8799" y="3608390"/>
            <a:ext cx="5609823" cy="2246311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2"/>
                </a:solidFill>
              </a:defRPr>
            </a:lvl1pPr>
            <a:lvl2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2"/>
                </a:solidFill>
              </a:defRPr>
            </a:lvl2pPr>
            <a:lvl3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2"/>
                </a:solidFill>
              </a:defRPr>
            </a:lvl3pPr>
            <a:lvl4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2"/>
                </a:solidFill>
              </a:defRPr>
            </a:lvl4pPr>
            <a:lvl5pPr marL="0" indent="0">
              <a:lnSpc>
                <a:spcPct val="90000"/>
              </a:lnSpc>
              <a:spcAft>
                <a:spcPts val="600"/>
              </a:spcAft>
              <a:buFontTx/>
              <a:buNone/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954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490939" y="1139370"/>
            <a:ext cx="11209064" cy="48121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722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490939" y="1139629"/>
            <a:ext cx="11209064" cy="4800600"/>
          </a:xfrm>
        </p:spPr>
        <p:txBody>
          <a:bodyPr/>
          <a:lstStyle>
            <a:lvl1pPr>
              <a:lnSpc>
                <a:spcPct val="90000"/>
              </a:lnSpc>
              <a:spcAft>
                <a:spcPts val="600"/>
              </a:spcAft>
              <a:defRPr sz="2400" baseline="0"/>
            </a:lvl1pPr>
            <a:lvl2pPr>
              <a:defRPr b="1">
                <a:solidFill>
                  <a:schemeClr val="tx1"/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709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90939" y="1139825"/>
            <a:ext cx="5460252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3"/>
          </p:nvPr>
        </p:nvSpPr>
        <p:spPr>
          <a:xfrm>
            <a:off x="6239751" y="1139825"/>
            <a:ext cx="5460252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228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90939" y="1139825"/>
            <a:ext cx="5460252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227426" y="1206500"/>
            <a:ext cx="5474693" cy="4648200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965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 R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6094413" y="1210029"/>
            <a:ext cx="0" cy="4654197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61" y="522779"/>
            <a:ext cx="11209064" cy="3422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87661" y="1139546"/>
            <a:ext cx="5363083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3"/>
          </p:nvPr>
        </p:nvSpPr>
        <p:spPr>
          <a:xfrm>
            <a:off x="6336920" y="1139825"/>
            <a:ext cx="5363083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61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90938" y="1143000"/>
            <a:ext cx="6999354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3"/>
          </p:nvPr>
        </p:nvSpPr>
        <p:spPr>
          <a:xfrm>
            <a:off x="7746809" y="1143000"/>
            <a:ext cx="3953193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673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90940" y="1206501"/>
            <a:ext cx="6994062" cy="4648199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3"/>
          </p:nvPr>
        </p:nvSpPr>
        <p:spPr>
          <a:xfrm>
            <a:off x="7746809" y="1139825"/>
            <a:ext cx="3953193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689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R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607753" y="1210029"/>
            <a:ext cx="0" cy="4654197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90939" y="1139825"/>
            <a:ext cx="6872074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3"/>
          </p:nvPr>
        </p:nvSpPr>
        <p:spPr>
          <a:xfrm>
            <a:off x="7855021" y="1139825"/>
            <a:ext cx="3844981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577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6094413" y="1210029"/>
            <a:ext cx="0" cy="4654197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90939" y="1139825"/>
            <a:ext cx="5363083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337490" y="1118312"/>
            <a:ext cx="5362514" cy="4833226"/>
          </a:xfrm>
        </p:spPr>
        <p:txBody>
          <a:bodyPr/>
          <a:lstStyle>
            <a:lvl1pPr marL="173038" indent="-173038">
              <a:lnSpc>
                <a:spcPct val="90000"/>
              </a:lnSpc>
              <a:spcAft>
                <a:spcPts val="1000"/>
              </a:spcAft>
              <a:defRPr sz="3200">
                <a:solidFill>
                  <a:schemeClr val="tx1"/>
                </a:solidFill>
              </a:defRPr>
            </a:lvl1pPr>
            <a:lvl2pPr marL="740664" indent="-285750">
              <a:spcAft>
                <a:spcPts val="1000"/>
              </a:spcAft>
              <a:buClr>
                <a:schemeClr val="tx2"/>
              </a:buClr>
              <a:buFont typeface="Lucida Grande"/>
              <a:buChar char="—"/>
              <a:defRPr i="1">
                <a:solidFill>
                  <a:schemeClr val="tx2"/>
                </a:solidFill>
              </a:defRPr>
            </a:lvl2pPr>
            <a:lvl3pPr marL="0" indent="0">
              <a:buClr>
                <a:schemeClr val="tx2"/>
              </a:buClr>
              <a:buFontTx/>
              <a:buNone/>
              <a:defRPr>
                <a:solidFill>
                  <a:schemeClr val="tx2"/>
                </a:solidFill>
              </a:defRPr>
            </a:lvl3pPr>
            <a:lvl4pPr marL="0" indent="0">
              <a:buClr>
                <a:schemeClr val="tx2"/>
              </a:buClr>
              <a:buFontTx/>
              <a:buNone/>
              <a:defRPr>
                <a:solidFill>
                  <a:schemeClr val="tx2"/>
                </a:solidFill>
              </a:defRPr>
            </a:lvl4pPr>
            <a:lvl5pPr marL="0" indent="0">
              <a:buClr>
                <a:schemeClr val="tx2"/>
              </a:buClr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773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61" y="522779"/>
            <a:ext cx="11209064" cy="3422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87662" y="1117916"/>
            <a:ext cx="11213296" cy="4833623"/>
          </a:xfrm>
        </p:spPr>
        <p:txBody>
          <a:bodyPr/>
          <a:lstStyle>
            <a:lvl1pPr marL="173038" indent="-173038">
              <a:lnSpc>
                <a:spcPct val="90000"/>
              </a:lnSpc>
              <a:spcAft>
                <a:spcPts val="1000"/>
              </a:spcAft>
              <a:defRPr sz="3200">
                <a:solidFill>
                  <a:schemeClr val="tx1"/>
                </a:solidFill>
              </a:defRPr>
            </a:lvl1pPr>
            <a:lvl2pPr marL="740664" indent="-285750">
              <a:spcAft>
                <a:spcPts val="1000"/>
              </a:spcAft>
              <a:buClr>
                <a:schemeClr val="tx2"/>
              </a:buClr>
              <a:buFont typeface="Lucida Grande"/>
              <a:buChar char="—"/>
              <a:defRPr i="1">
                <a:solidFill>
                  <a:schemeClr val="tx2"/>
                </a:solidFill>
              </a:defRPr>
            </a:lvl2pPr>
            <a:lvl3pPr marL="0" indent="0">
              <a:buClr>
                <a:schemeClr val="tx2"/>
              </a:buClr>
              <a:buFontTx/>
              <a:buNone/>
              <a:defRPr>
                <a:solidFill>
                  <a:schemeClr val="tx2"/>
                </a:solidFill>
              </a:defRPr>
            </a:lvl3pPr>
            <a:lvl4pPr marL="0" indent="0">
              <a:buClr>
                <a:schemeClr val="tx2"/>
              </a:buClr>
              <a:buFontTx/>
              <a:buNone/>
              <a:defRPr>
                <a:solidFill>
                  <a:schemeClr val="tx2"/>
                </a:solidFill>
              </a:defRPr>
            </a:lvl4pPr>
            <a:lvl5pPr marL="0" indent="0">
              <a:buClr>
                <a:schemeClr val="tx2"/>
              </a:buClr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228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" y="1206500"/>
            <a:ext cx="12188825" cy="565150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/>
              <a:buNone/>
              <a:tabLst/>
              <a:defRPr sz="1800" baseline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Drag picture to placeholder or click icon to add. Globe logo should sit on top of picture.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280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206500"/>
            <a:ext cx="6106601" cy="565150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/>
              <a:buNone/>
              <a:tabLst/>
              <a:defRPr sz="1800" baseline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Drag picture to placeholder or click icon to add. </a:t>
            </a:r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6094413" y="1206500"/>
            <a:ext cx="6094411" cy="565150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/>
              <a:buNone/>
              <a:tabLst/>
              <a:defRPr sz="1800" baseline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Drag picture to placeholder or click icon to add. Globe logo should sit on top of picture.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784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Row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 flipH="1">
            <a:off x="490939" y="3520578"/>
            <a:ext cx="11209064" cy="0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61" y="522779"/>
            <a:ext cx="11209064" cy="3422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87661" y="1206500"/>
            <a:ext cx="2844059" cy="2128838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8"/>
          </p:nvPr>
        </p:nvSpPr>
        <p:spPr>
          <a:xfrm>
            <a:off x="3675693" y="1145571"/>
            <a:ext cx="8024310" cy="2306404"/>
          </a:xfrm>
        </p:spPr>
        <p:txBody>
          <a:bodyPr/>
          <a:lstStyle>
            <a:lvl1pPr>
              <a:defRPr sz="2200"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87661" y="3721100"/>
            <a:ext cx="2844059" cy="2133600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9"/>
          </p:nvPr>
        </p:nvSpPr>
        <p:spPr>
          <a:xfrm>
            <a:off x="3675693" y="3632261"/>
            <a:ext cx="8024310" cy="2309752"/>
          </a:xfrm>
        </p:spPr>
        <p:txBody>
          <a:bodyPr/>
          <a:lstStyle>
            <a:lvl1pPr>
              <a:defRPr sz="2200"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866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Row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 flipH="1">
            <a:off x="490939" y="2690205"/>
            <a:ext cx="11209064" cy="0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flipH="1">
            <a:off x="490939" y="4365061"/>
            <a:ext cx="11209064" cy="0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490939" y="1209839"/>
            <a:ext cx="2844059" cy="1299796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8"/>
          </p:nvPr>
        </p:nvSpPr>
        <p:spPr>
          <a:xfrm>
            <a:off x="3675693" y="1146867"/>
            <a:ext cx="8024310" cy="1461642"/>
          </a:xfrm>
        </p:spPr>
        <p:txBody>
          <a:bodyPr/>
          <a:lstStyle>
            <a:lvl1pPr>
              <a:spcAft>
                <a:spcPts val="600"/>
              </a:spcAft>
              <a:defRPr sz="2200"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7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90939" y="2868174"/>
            <a:ext cx="2844059" cy="1299796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8" name="Text Placeholder 20"/>
          <p:cNvSpPr>
            <a:spLocks noGrp="1"/>
          </p:cNvSpPr>
          <p:nvPr>
            <p:ph type="body" sz="quarter" idx="20"/>
          </p:nvPr>
        </p:nvSpPr>
        <p:spPr>
          <a:xfrm>
            <a:off x="3675693" y="2778378"/>
            <a:ext cx="8024310" cy="1456917"/>
          </a:xfrm>
        </p:spPr>
        <p:txBody>
          <a:bodyPr/>
          <a:lstStyle>
            <a:lvl1pPr>
              <a:spcAft>
                <a:spcPts val="600"/>
              </a:spcAft>
              <a:defRPr sz="2200"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9" name="Picture Placeholder 5"/>
          <p:cNvSpPr>
            <a:spLocks noGrp="1"/>
          </p:cNvSpPr>
          <p:nvPr>
            <p:ph type="pic" sz="quarter" idx="21"/>
          </p:nvPr>
        </p:nvSpPr>
        <p:spPr>
          <a:xfrm>
            <a:off x="490939" y="4546625"/>
            <a:ext cx="2844059" cy="1299796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0" name="Text Placeholder 20"/>
          <p:cNvSpPr>
            <a:spLocks noGrp="1"/>
          </p:cNvSpPr>
          <p:nvPr>
            <p:ph type="body" sz="quarter" idx="22"/>
          </p:nvPr>
        </p:nvSpPr>
        <p:spPr>
          <a:xfrm>
            <a:off x="3675693" y="4465965"/>
            <a:ext cx="8024310" cy="1485573"/>
          </a:xfrm>
        </p:spPr>
        <p:txBody>
          <a:bodyPr/>
          <a:lstStyle>
            <a:lvl1pPr>
              <a:spcAft>
                <a:spcPts val="600"/>
              </a:spcAft>
              <a:defRPr sz="2200"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22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6094413" y="1208089"/>
            <a:ext cx="0" cy="4654373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486707" y="1209839"/>
            <a:ext cx="5360121" cy="2317504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1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6339882" y="1209839"/>
            <a:ext cx="5360121" cy="2317504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86707" y="3709989"/>
            <a:ext cx="5363083" cy="2230437"/>
          </a:xfrm>
        </p:spPr>
        <p:txBody>
          <a:bodyPr lIns="0"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3"/>
          </p:nvPr>
        </p:nvSpPr>
        <p:spPr>
          <a:xfrm>
            <a:off x="6336920" y="3709989"/>
            <a:ext cx="5363083" cy="2230437"/>
          </a:xfrm>
        </p:spPr>
        <p:txBody>
          <a:bodyPr lIns="0"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471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142909" y="1208089"/>
            <a:ext cx="0" cy="4654373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8049699" y="1208089"/>
            <a:ext cx="0" cy="4654373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707" y="522779"/>
            <a:ext cx="11209064" cy="3422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486706" y="1208088"/>
            <a:ext cx="3400552" cy="2317504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1" name="Picture Placeholder 18"/>
          <p:cNvSpPr>
            <a:spLocks noGrp="1"/>
          </p:cNvSpPr>
          <p:nvPr>
            <p:ph type="pic" sz="quarter" idx="20"/>
          </p:nvPr>
        </p:nvSpPr>
        <p:spPr>
          <a:xfrm>
            <a:off x="4396253" y="1208088"/>
            <a:ext cx="3400552" cy="2317504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2" name="Picture Placeholder 18"/>
          <p:cNvSpPr>
            <a:spLocks noGrp="1"/>
          </p:cNvSpPr>
          <p:nvPr>
            <p:ph type="pic" sz="quarter" idx="21"/>
          </p:nvPr>
        </p:nvSpPr>
        <p:spPr>
          <a:xfrm>
            <a:off x="8299451" y="1208088"/>
            <a:ext cx="3400552" cy="2317504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4" name="Content Placeholder 5"/>
          <p:cNvSpPr>
            <a:spLocks noGrp="1"/>
          </p:cNvSpPr>
          <p:nvPr>
            <p:ph sz="quarter" idx="17"/>
          </p:nvPr>
        </p:nvSpPr>
        <p:spPr>
          <a:xfrm>
            <a:off x="486707" y="3692708"/>
            <a:ext cx="3405614" cy="2254067"/>
          </a:xfrm>
        </p:spPr>
        <p:txBody>
          <a:bodyPr lIns="0"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5"/>
          <p:cNvSpPr>
            <a:spLocks noGrp="1"/>
          </p:cNvSpPr>
          <p:nvPr>
            <p:ph sz="quarter" idx="18"/>
          </p:nvPr>
        </p:nvSpPr>
        <p:spPr>
          <a:xfrm>
            <a:off x="4393497" y="3692708"/>
            <a:ext cx="3405614" cy="2254067"/>
          </a:xfrm>
        </p:spPr>
        <p:txBody>
          <a:bodyPr lIns="0"/>
          <a:lstStyle>
            <a:lvl1pPr>
              <a:defRPr sz="2200">
                <a:solidFill>
                  <a:srgbClr val="009FDB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Content Placeholder 5"/>
          <p:cNvSpPr>
            <a:spLocks noGrp="1"/>
          </p:cNvSpPr>
          <p:nvPr>
            <p:ph sz="quarter" idx="19"/>
          </p:nvPr>
        </p:nvSpPr>
        <p:spPr>
          <a:xfrm>
            <a:off x="8300289" y="3692708"/>
            <a:ext cx="3405614" cy="2254067"/>
          </a:xfrm>
        </p:spPr>
        <p:txBody>
          <a:bodyPr lIns="0"/>
          <a:lstStyle>
            <a:lvl1pPr>
              <a:defRPr sz="2200">
                <a:solidFill>
                  <a:srgbClr val="009FDB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026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167640" y="1208089"/>
            <a:ext cx="0" cy="4654373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6098645" y="1209675"/>
            <a:ext cx="0" cy="4652786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9019071" y="1208089"/>
            <a:ext cx="0" cy="4654373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4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486707" y="1208088"/>
            <a:ext cx="2460086" cy="2317504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5" name="Picture Placeholder 18"/>
          <p:cNvSpPr>
            <a:spLocks noGrp="1"/>
          </p:cNvSpPr>
          <p:nvPr>
            <p:ph type="pic" sz="quarter" idx="21"/>
          </p:nvPr>
        </p:nvSpPr>
        <p:spPr>
          <a:xfrm>
            <a:off x="3412422" y="1208088"/>
            <a:ext cx="2460086" cy="2317504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6" name="Picture Placeholder 18"/>
          <p:cNvSpPr>
            <a:spLocks noGrp="1"/>
          </p:cNvSpPr>
          <p:nvPr>
            <p:ph type="pic" sz="quarter" idx="22"/>
          </p:nvPr>
        </p:nvSpPr>
        <p:spPr>
          <a:xfrm>
            <a:off x="6332423" y="1208088"/>
            <a:ext cx="2460086" cy="2317504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7" name="Picture Placeholder 18"/>
          <p:cNvSpPr>
            <a:spLocks noGrp="1"/>
          </p:cNvSpPr>
          <p:nvPr>
            <p:ph type="pic" sz="quarter" idx="23"/>
          </p:nvPr>
        </p:nvSpPr>
        <p:spPr>
          <a:xfrm>
            <a:off x="9239918" y="1208088"/>
            <a:ext cx="2460086" cy="2317504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7"/>
          </p:nvPr>
        </p:nvSpPr>
        <p:spPr>
          <a:xfrm>
            <a:off x="486707" y="3684588"/>
            <a:ext cx="2436152" cy="2262187"/>
          </a:xfrm>
        </p:spPr>
        <p:txBody>
          <a:bodyPr lIns="0"/>
          <a:lstStyle>
            <a:lvl1pPr>
              <a:defRPr sz="2200">
                <a:solidFill>
                  <a:srgbClr val="009FDB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Content Placeholder 5"/>
          <p:cNvSpPr>
            <a:spLocks noGrp="1"/>
          </p:cNvSpPr>
          <p:nvPr>
            <p:ph sz="quarter" idx="18"/>
          </p:nvPr>
        </p:nvSpPr>
        <p:spPr>
          <a:xfrm>
            <a:off x="3412422" y="3684588"/>
            <a:ext cx="2436152" cy="2262187"/>
          </a:xfrm>
        </p:spPr>
        <p:txBody>
          <a:bodyPr lIns="0"/>
          <a:lstStyle>
            <a:lvl1pPr>
              <a:defRPr sz="2200">
                <a:solidFill>
                  <a:srgbClr val="009FDB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5"/>
          <p:cNvSpPr>
            <a:spLocks noGrp="1"/>
          </p:cNvSpPr>
          <p:nvPr>
            <p:ph sz="quarter" idx="19"/>
          </p:nvPr>
        </p:nvSpPr>
        <p:spPr>
          <a:xfrm>
            <a:off x="6332423" y="3684588"/>
            <a:ext cx="2436152" cy="2262187"/>
          </a:xfrm>
        </p:spPr>
        <p:txBody>
          <a:bodyPr lIns="0"/>
          <a:lstStyle>
            <a:lvl1pPr>
              <a:defRPr sz="2200">
                <a:solidFill>
                  <a:srgbClr val="009FDB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Content Placeholder 5"/>
          <p:cNvSpPr>
            <a:spLocks noGrp="1"/>
          </p:cNvSpPr>
          <p:nvPr>
            <p:ph sz="quarter" idx="20"/>
          </p:nvPr>
        </p:nvSpPr>
        <p:spPr>
          <a:xfrm>
            <a:off x="9255280" y="3684588"/>
            <a:ext cx="2436152" cy="2262187"/>
          </a:xfrm>
        </p:spPr>
        <p:txBody>
          <a:bodyPr lIns="0"/>
          <a:lstStyle>
            <a:lvl1pPr>
              <a:defRPr sz="2200">
                <a:solidFill>
                  <a:srgbClr val="009FDB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537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6094413" y="2686647"/>
            <a:ext cx="0" cy="3177579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707" y="522779"/>
            <a:ext cx="11209064" cy="3422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5"/>
          <p:cNvSpPr>
            <a:spLocks noGrp="1"/>
          </p:cNvSpPr>
          <p:nvPr>
            <p:ph sz="quarter" idx="14"/>
          </p:nvPr>
        </p:nvSpPr>
        <p:spPr>
          <a:xfrm>
            <a:off x="486707" y="1118870"/>
            <a:ext cx="11209064" cy="1340190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1000"/>
              </a:spcAft>
              <a:buFontTx/>
              <a:buNone/>
              <a:defRPr sz="3200" baseline="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Aft>
                <a:spcPts val="1000"/>
              </a:spcAft>
              <a:buClr>
                <a:schemeClr val="accent5"/>
              </a:buClr>
              <a:buFontTx/>
              <a:buNone/>
              <a:defRPr sz="3200">
                <a:solidFill>
                  <a:schemeClr val="tx1"/>
                </a:solidFill>
              </a:defRPr>
            </a:lvl2pPr>
            <a:lvl3pPr marL="0" indent="0">
              <a:lnSpc>
                <a:spcPct val="90000"/>
              </a:lnSpc>
              <a:spcAft>
                <a:spcPts val="1000"/>
              </a:spcAft>
              <a:buClr>
                <a:schemeClr val="accent5"/>
              </a:buClr>
              <a:buFontTx/>
              <a:buNone/>
              <a:defRPr sz="3200">
                <a:solidFill>
                  <a:schemeClr val="tx1"/>
                </a:solidFill>
              </a:defRPr>
            </a:lvl3pPr>
            <a:lvl4pPr marL="0" indent="0">
              <a:lnSpc>
                <a:spcPct val="90000"/>
              </a:lnSpc>
              <a:spcAft>
                <a:spcPts val="1000"/>
              </a:spcAft>
              <a:buClr>
                <a:schemeClr val="accent5"/>
              </a:buClr>
              <a:buFontTx/>
              <a:buNone/>
              <a:defRPr sz="3200">
                <a:solidFill>
                  <a:schemeClr val="tx1"/>
                </a:solidFill>
              </a:defRPr>
            </a:lvl4pPr>
            <a:lvl5pPr marL="0" indent="0">
              <a:lnSpc>
                <a:spcPct val="90000"/>
              </a:lnSpc>
              <a:spcAft>
                <a:spcPts val="1000"/>
              </a:spcAft>
              <a:buClr>
                <a:schemeClr val="accent5"/>
              </a:buClr>
              <a:buFontTx/>
              <a:buNone/>
              <a:defRPr sz="3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86707" y="2624603"/>
            <a:ext cx="5363083" cy="3315823"/>
          </a:xfrm>
        </p:spPr>
        <p:txBody>
          <a:bodyPr/>
          <a:lstStyle>
            <a:lvl1pPr>
              <a:defRPr sz="2200"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3"/>
          </p:nvPr>
        </p:nvSpPr>
        <p:spPr>
          <a:xfrm>
            <a:off x="6336920" y="2623099"/>
            <a:ext cx="5363083" cy="3317327"/>
          </a:xfrm>
        </p:spPr>
        <p:txBody>
          <a:bodyPr/>
          <a:lstStyle>
            <a:lvl1pPr>
              <a:defRPr sz="2200"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157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4142909" y="2686647"/>
            <a:ext cx="0" cy="3177579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8049699" y="2686647"/>
            <a:ext cx="0" cy="3177579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5"/>
          <p:cNvSpPr>
            <a:spLocks noGrp="1"/>
          </p:cNvSpPr>
          <p:nvPr>
            <p:ph sz="quarter" idx="14"/>
          </p:nvPr>
        </p:nvSpPr>
        <p:spPr>
          <a:xfrm>
            <a:off x="490939" y="1117981"/>
            <a:ext cx="11209064" cy="1344168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1000"/>
              </a:spcAft>
              <a:buFontTx/>
              <a:buNone/>
              <a:defRPr sz="3200" baseline="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Aft>
                <a:spcPts val="1000"/>
              </a:spcAft>
              <a:buClr>
                <a:schemeClr val="accent5"/>
              </a:buClr>
              <a:buFontTx/>
              <a:buNone/>
              <a:defRPr sz="3200">
                <a:solidFill>
                  <a:schemeClr val="tx1"/>
                </a:solidFill>
              </a:defRPr>
            </a:lvl2pPr>
            <a:lvl3pPr marL="0" indent="0">
              <a:lnSpc>
                <a:spcPct val="90000"/>
              </a:lnSpc>
              <a:spcAft>
                <a:spcPts val="1000"/>
              </a:spcAft>
              <a:buClr>
                <a:schemeClr val="accent5"/>
              </a:buClr>
              <a:buFontTx/>
              <a:buNone/>
              <a:defRPr sz="3200">
                <a:solidFill>
                  <a:schemeClr val="tx1"/>
                </a:solidFill>
              </a:defRPr>
            </a:lvl3pPr>
            <a:lvl4pPr marL="0" indent="0">
              <a:lnSpc>
                <a:spcPct val="90000"/>
              </a:lnSpc>
              <a:spcAft>
                <a:spcPts val="1000"/>
              </a:spcAft>
              <a:buClr>
                <a:schemeClr val="accent5"/>
              </a:buClr>
              <a:buFontTx/>
              <a:buNone/>
              <a:defRPr sz="3200">
                <a:solidFill>
                  <a:schemeClr val="tx1"/>
                </a:solidFill>
              </a:defRPr>
            </a:lvl4pPr>
            <a:lvl5pPr marL="0" indent="0">
              <a:lnSpc>
                <a:spcPct val="90000"/>
              </a:lnSpc>
              <a:spcAft>
                <a:spcPts val="1000"/>
              </a:spcAft>
              <a:buClr>
                <a:schemeClr val="accent5"/>
              </a:buClr>
              <a:buFontTx/>
              <a:buNone/>
              <a:defRPr sz="3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86707" y="2623098"/>
            <a:ext cx="3405614" cy="3317328"/>
          </a:xfrm>
        </p:spPr>
        <p:txBody>
          <a:bodyPr/>
          <a:lstStyle>
            <a:lvl1pPr>
              <a:defRPr sz="2200"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5"/>
          <p:cNvSpPr>
            <a:spLocks noGrp="1"/>
          </p:cNvSpPr>
          <p:nvPr>
            <p:ph sz="quarter" idx="15"/>
          </p:nvPr>
        </p:nvSpPr>
        <p:spPr>
          <a:xfrm>
            <a:off x="4393497" y="2623098"/>
            <a:ext cx="3405614" cy="3317328"/>
          </a:xfrm>
        </p:spPr>
        <p:txBody>
          <a:bodyPr/>
          <a:lstStyle>
            <a:lvl1pPr>
              <a:defRPr sz="2200"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16"/>
          </p:nvPr>
        </p:nvSpPr>
        <p:spPr>
          <a:xfrm>
            <a:off x="8300289" y="2623098"/>
            <a:ext cx="3405614" cy="3317328"/>
          </a:xfrm>
        </p:spPr>
        <p:txBody>
          <a:bodyPr/>
          <a:lstStyle>
            <a:lvl1pPr>
              <a:defRPr sz="2200"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659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167640" y="2690651"/>
            <a:ext cx="0" cy="3173575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6093355" y="2690651"/>
            <a:ext cx="0" cy="3173575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9019071" y="2690651"/>
            <a:ext cx="0" cy="3173575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5"/>
          <p:cNvSpPr>
            <a:spLocks noGrp="1"/>
          </p:cNvSpPr>
          <p:nvPr>
            <p:ph sz="quarter" idx="14"/>
          </p:nvPr>
        </p:nvSpPr>
        <p:spPr>
          <a:xfrm>
            <a:off x="490939" y="1117981"/>
            <a:ext cx="11209064" cy="1344168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1000"/>
              </a:spcAft>
              <a:buFontTx/>
              <a:buNone/>
              <a:defRPr sz="3200" baseline="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Aft>
                <a:spcPts val="1000"/>
              </a:spcAft>
              <a:buClr>
                <a:schemeClr val="accent5"/>
              </a:buClr>
              <a:buFontTx/>
              <a:buNone/>
              <a:defRPr sz="3200">
                <a:solidFill>
                  <a:schemeClr val="tx1"/>
                </a:solidFill>
              </a:defRPr>
            </a:lvl2pPr>
            <a:lvl3pPr marL="0" indent="0">
              <a:lnSpc>
                <a:spcPct val="90000"/>
              </a:lnSpc>
              <a:spcAft>
                <a:spcPts val="1000"/>
              </a:spcAft>
              <a:buClr>
                <a:schemeClr val="accent5"/>
              </a:buClr>
              <a:buFontTx/>
              <a:buNone/>
              <a:defRPr sz="3200">
                <a:solidFill>
                  <a:schemeClr val="tx1"/>
                </a:solidFill>
              </a:defRPr>
            </a:lvl3pPr>
            <a:lvl4pPr marL="0" indent="0">
              <a:lnSpc>
                <a:spcPct val="90000"/>
              </a:lnSpc>
              <a:spcAft>
                <a:spcPts val="1000"/>
              </a:spcAft>
              <a:buClr>
                <a:schemeClr val="accent5"/>
              </a:buClr>
              <a:buFontTx/>
              <a:buNone/>
              <a:defRPr sz="3200">
                <a:solidFill>
                  <a:schemeClr val="tx1"/>
                </a:solidFill>
              </a:defRPr>
            </a:lvl4pPr>
            <a:lvl5pPr marL="0" indent="0">
              <a:lnSpc>
                <a:spcPct val="90000"/>
              </a:lnSpc>
              <a:spcAft>
                <a:spcPts val="1000"/>
              </a:spcAft>
              <a:buClr>
                <a:schemeClr val="accent5"/>
              </a:buClr>
              <a:buFontTx/>
              <a:buNone/>
              <a:defRPr sz="3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Content Placeholder 5"/>
          <p:cNvSpPr>
            <a:spLocks noGrp="1"/>
          </p:cNvSpPr>
          <p:nvPr>
            <p:ph sz="quarter" idx="15"/>
          </p:nvPr>
        </p:nvSpPr>
        <p:spPr>
          <a:xfrm>
            <a:off x="486707" y="2623098"/>
            <a:ext cx="2436152" cy="3328184"/>
          </a:xfrm>
        </p:spPr>
        <p:txBody>
          <a:bodyPr/>
          <a:lstStyle>
            <a:lvl1pPr>
              <a:defRPr sz="2200"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5"/>
          <p:cNvSpPr>
            <a:spLocks noGrp="1"/>
          </p:cNvSpPr>
          <p:nvPr>
            <p:ph sz="quarter" idx="16"/>
          </p:nvPr>
        </p:nvSpPr>
        <p:spPr>
          <a:xfrm>
            <a:off x="3412422" y="2623098"/>
            <a:ext cx="2436152" cy="3328184"/>
          </a:xfrm>
        </p:spPr>
        <p:txBody>
          <a:bodyPr/>
          <a:lstStyle>
            <a:lvl1pPr>
              <a:defRPr sz="2200"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5"/>
          <p:cNvSpPr>
            <a:spLocks noGrp="1"/>
          </p:cNvSpPr>
          <p:nvPr>
            <p:ph sz="quarter" idx="17"/>
          </p:nvPr>
        </p:nvSpPr>
        <p:spPr>
          <a:xfrm>
            <a:off x="6338137" y="2623098"/>
            <a:ext cx="2436152" cy="3328184"/>
          </a:xfrm>
        </p:spPr>
        <p:txBody>
          <a:bodyPr/>
          <a:lstStyle>
            <a:lvl1pPr>
              <a:defRPr sz="2200"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Content Placeholder 5"/>
          <p:cNvSpPr>
            <a:spLocks noGrp="1"/>
          </p:cNvSpPr>
          <p:nvPr>
            <p:ph sz="quarter" idx="18"/>
          </p:nvPr>
        </p:nvSpPr>
        <p:spPr>
          <a:xfrm>
            <a:off x="9263851" y="2623098"/>
            <a:ext cx="2436152" cy="3328184"/>
          </a:xfrm>
        </p:spPr>
        <p:txBody>
          <a:bodyPr/>
          <a:lstStyle>
            <a:lvl1pPr>
              <a:defRPr sz="2200"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748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 with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6094413" y="1769457"/>
            <a:ext cx="0" cy="4094769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939" y="522779"/>
            <a:ext cx="11209064" cy="3422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90940" y="1210471"/>
            <a:ext cx="11213296" cy="394846"/>
          </a:xfrm>
          <a:solidFill>
            <a:schemeClr val="tx2"/>
          </a:solidFill>
        </p:spPr>
        <p:txBody>
          <a:bodyPr lIns="91440" tIns="45720" rIns="91440" bIns="45720" anchor="ctr" anchorCtr="0"/>
          <a:lstStyle>
            <a:lvl1pPr marL="0" indent="0" algn="ctr"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1pPr>
            <a:lvl2pPr marL="0" indent="0" algn="ctr"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 algn="ctr"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 algn="ctr"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 algn="ctr"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90939" y="1769550"/>
            <a:ext cx="5372818" cy="769937"/>
          </a:xfrm>
          <a:solidFill>
            <a:schemeClr val="tx1"/>
          </a:solidFill>
        </p:spPr>
        <p:txBody>
          <a:bodyPr lIns="91440" tIns="91440" rIns="91440" bIns="91440" anchor="ctr" anchorCtr="0"/>
          <a:lstStyle>
            <a:lvl1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2pPr>
            <a:lvl3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4pPr>
            <a:lvl5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327186" y="1769550"/>
            <a:ext cx="5372818" cy="769937"/>
          </a:xfrm>
          <a:solidFill>
            <a:schemeClr val="tx1"/>
          </a:solidFill>
        </p:spPr>
        <p:txBody>
          <a:bodyPr lIns="91440" tIns="91440" rIns="91440" bIns="91440" anchor="ctr" anchorCtr="0"/>
          <a:lstStyle>
            <a:lvl1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2pPr>
            <a:lvl3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4pPr>
            <a:lvl5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90939" y="2624603"/>
            <a:ext cx="5363083" cy="3315823"/>
          </a:xfrm>
        </p:spPr>
        <p:txBody>
          <a:bodyPr lIns="91440"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3"/>
          </p:nvPr>
        </p:nvSpPr>
        <p:spPr>
          <a:xfrm>
            <a:off x="6336920" y="2623099"/>
            <a:ext cx="5363083" cy="3317327"/>
          </a:xfrm>
        </p:spPr>
        <p:txBody>
          <a:bodyPr lIns="91440"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819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 with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142909" y="1769457"/>
            <a:ext cx="0" cy="4094769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8049699" y="1769457"/>
            <a:ext cx="0" cy="4094769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939" y="522779"/>
            <a:ext cx="11209064" cy="3422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90940" y="1210471"/>
            <a:ext cx="11213296" cy="394846"/>
          </a:xfrm>
          <a:solidFill>
            <a:schemeClr val="tx2"/>
          </a:solidFill>
        </p:spPr>
        <p:txBody>
          <a:bodyPr lIns="91440" tIns="45720" rIns="91440" bIns="45720" anchor="ctr" anchorCtr="0"/>
          <a:lstStyle>
            <a:lvl1pPr marL="0" indent="0" algn="ctr"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1pPr>
            <a:lvl2pPr marL="0" indent="0" algn="ctr"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 algn="ctr"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 algn="ctr"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 algn="ctr"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90939" y="1769550"/>
            <a:ext cx="3405614" cy="769937"/>
          </a:xfrm>
          <a:solidFill>
            <a:schemeClr val="tx1"/>
          </a:solidFill>
        </p:spPr>
        <p:txBody>
          <a:bodyPr lIns="91440" tIns="91440" rIns="91440" bIns="91440" anchor="ctr" anchorCtr="0"/>
          <a:lstStyle>
            <a:lvl1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2pPr>
            <a:lvl3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4pPr>
            <a:lvl5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4393498" y="1769550"/>
            <a:ext cx="3405614" cy="769937"/>
          </a:xfrm>
          <a:solidFill>
            <a:schemeClr val="tx1"/>
          </a:solidFill>
        </p:spPr>
        <p:txBody>
          <a:bodyPr lIns="91440" tIns="91440" rIns="91440" bIns="91440" anchor="ctr" anchorCtr="0"/>
          <a:lstStyle>
            <a:lvl1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2pPr>
            <a:lvl3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4pPr>
            <a:lvl5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8300289" y="1769550"/>
            <a:ext cx="3405614" cy="769937"/>
          </a:xfrm>
          <a:solidFill>
            <a:schemeClr val="tx1"/>
          </a:solidFill>
        </p:spPr>
        <p:txBody>
          <a:bodyPr lIns="91440" tIns="91440" rIns="91440" bIns="91440" anchor="ctr" anchorCtr="0"/>
          <a:lstStyle>
            <a:lvl1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2pPr>
            <a:lvl3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4pPr>
            <a:lvl5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Content Placeholder 5"/>
          <p:cNvSpPr>
            <a:spLocks noGrp="1"/>
          </p:cNvSpPr>
          <p:nvPr>
            <p:ph sz="quarter" idx="17"/>
          </p:nvPr>
        </p:nvSpPr>
        <p:spPr>
          <a:xfrm>
            <a:off x="490939" y="2623098"/>
            <a:ext cx="3405614" cy="3317328"/>
          </a:xfrm>
        </p:spPr>
        <p:txBody>
          <a:bodyPr lIns="91440"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5"/>
          <p:cNvSpPr>
            <a:spLocks noGrp="1"/>
          </p:cNvSpPr>
          <p:nvPr>
            <p:ph sz="quarter" idx="18"/>
          </p:nvPr>
        </p:nvSpPr>
        <p:spPr>
          <a:xfrm>
            <a:off x="4393497" y="2623098"/>
            <a:ext cx="3405614" cy="3317328"/>
          </a:xfrm>
        </p:spPr>
        <p:txBody>
          <a:bodyPr lIns="91440"/>
          <a:lstStyle>
            <a:lvl1pPr>
              <a:defRPr sz="2200">
                <a:solidFill>
                  <a:srgbClr val="009FDB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Content Placeholder 5"/>
          <p:cNvSpPr>
            <a:spLocks noGrp="1"/>
          </p:cNvSpPr>
          <p:nvPr>
            <p:ph sz="quarter" idx="19"/>
          </p:nvPr>
        </p:nvSpPr>
        <p:spPr>
          <a:xfrm>
            <a:off x="8300289" y="2623098"/>
            <a:ext cx="3405614" cy="3317328"/>
          </a:xfrm>
        </p:spPr>
        <p:txBody>
          <a:bodyPr lIns="91440"/>
          <a:lstStyle>
            <a:lvl1pPr>
              <a:defRPr sz="2200">
                <a:solidFill>
                  <a:srgbClr val="009FDB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2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 with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167640" y="1791167"/>
            <a:ext cx="0" cy="4073058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6094413" y="1769457"/>
            <a:ext cx="0" cy="4094769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9019071" y="1780313"/>
            <a:ext cx="0" cy="4083913"/>
          </a:xfrm>
          <a:prstGeom prst="line">
            <a:avLst/>
          </a:prstGeom>
          <a:ln w="6350" cmpd="sng"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939" y="522779"/>
            <a:ext cx="11209064" cy="3422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90940" y="1210471"/>
            <a:ext cx="11213296" cy="394846"/>
          </a:xfrm>
          <a:solidFill>
            <a:schemeClr val="tx2"/>
          </a:solidFill>
        </p:spPr>
        <p:txBody>
          <a:bodyPr lIns="91440" tIns="45720" rIns="91440" bIns="45720" anchor="ctr" anchorCtr="0"/>
          <a:lstStyle>
            <a:lvl1pPr marL="0" indent="0" algn="ctr"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1pPr>
            <a:lvl2pPr marL="0" indent="0" algn="ctr"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 algn="ctr"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 algn="ctr"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 algn="ctr">
              <a:spcAft>
                <a:spcPts val="600"/>
              </a:spcAft>
              <a:buFontTx/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90939" y="1769550"/>
            <a:ext cx="2450622" cy="769937"/>
          </a:xfrm>
          <a:solidFill>
            <a:schemeClr val="tx1"/>
          </a:solidFill>
        </p:spPr>
        <p:txBody>
          <a:bodyPr lIns="91440" tIns="91440" rIns="91440" bIns="91440" anchor="ctr" anchorCtr="0"/>
          <a:lstStyle>
            <a:lvl1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2pPr>
            <a:lvl3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4pPr>
            <a:lvl5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412422" y="1769550"/>
            <a:ext cx="2450622" cy="769937"/>
          </a:xfrm>
          <a:solidFill>
            <a:schemeClr val="tx1"/>
          </a:solidFill>
        </p:spPr>
        <p:txBody>
          <a:bodyPr lIns="91440" tIns="91440" rIns="91440" bIns="91440" anchor="ctr" anchorCtr="0"/>
          <a:lstStyle>
            <a:lvl1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2pPr>
            <a:lvl3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4pPr>
            <a:lvl5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22"/>
          </p:nvPr>
        </p:nvSpPr>
        <p:spPr>
          <a:xfrm>
            <a:off x="6332423" y="1769550"/>
            <a:ext cx="2450622" cy="769937"/>
          </a:xfrm>
          <a:solidFill>
            <a:schemeClr val="tx1"/>
          </a:solidFill>
        </p:spPr>
        <p:txBody>
          <a:bodyPr lIns="91440" tIns="91440" rIns="91440" bIns="91440" anchor="ctr" anchorCtr="0"/>
          <a:lstStyle>
            <a:lvl1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2pPr>
            <a:lvl3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4pPr>
            <a:lvl5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9255280" y="1769550"/>
            <a:ext cx="2450622" cy="769937"/>
          </a:xfrm>
          <a:solidFill>
            <a:schemeClr val="tx1"/>
          </a:solidFill>
        </p:spPr>
        <p:txBody>
          <a:bodyPr lIns="91440" tIns="91440" rIns="91440" bIns="91440" anchor="ctr" anchorCtr="0"/>
          <a:lstStyle>
            <a:lvl1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2pPr>
            <a:lvl3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4pPr>
            <a:lvl5pPr marL="0" indent="0">
              <a:spcAft>
                <a:spcPts val="600"/>
              </a:spcAft>
              <a:buFontTx/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7"/>
          </p:nvPr>
        </p:nvSpPr>
        <p:spPr>
          <a:xfrm>
            <a:off x="490939" y="2623098"/>
            <a:ext cx="2436152" cy="3328184"/>
          </a:xfrm>
        </p:spPr>
        <p:txBody>
          <a:bodyPr lIns="91440"/>
          <a:lstStyle>
            <a:lvl1pPr>
              <a:defRPr sz="2200">
                <a:solidFill>
                  <a:srgbClr val="009FDB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Content Placeholder 5"/>
          <p:cNvSpPr>
            <a:spLocks noGrp="1"/>
          </p:cNvSpPr>
          <p:nvPr>
            <p:ph sz="quarter" idx="18"/>
          </p:nvPr>
        </p:nvSpPr>
        <p:spPr>
          <a:xfrm>
            <a:off x="3412422" y="2623098"/>
            <a:ext cx="2436152" cy="3328184"/>
          </a:xfrm>
        </p:spPr>
        <p:txBody>
          <a:bodyPr lIns="91440"/>
          <a:lstStyle>
            <a:lvl1pPr>
              <a:defRPr sz="2200">
                <a:solidFill>
                  <a:srgbClr val="009FDB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5"/>
          <p:cNvSpPr>
            <a:spLocks noGrp="1"/>
          </p:cNvSpPr>
          <p:nvPr>
            <p:ph sz="quarter" idx="19"/>
          </p:nvPr>
        </p:nvSpPr>
        <p:spPr>
          <a:xfrm>
            <a:off x="6332423" y="2623098"/>
            <a:ext cx="2436152" cy="3328184"/>
          </a:xfrm>
        </p:spPr>
        <p:txBody>
          <a:bodyPr lIns="91440"/>
          <a:lstStyle>
            <a:lvl1pPr>
              <a:defRPr sz="2200">
                <a:solidFill>
                  <a:srgbClr val="009FDB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Content Placeholder 5"/>
          <p:cNvSpPr>
            <a:spLocks noGrp="1"/>
          </p:cNvSpPr>
          <p:nvPr>
            <p:ph sz="quarter" idx="20"/>
          </p:nvPr>
        </p:nvSpPr>
        <p:spPr>
          <a:xfrm>
            <a:off x="9255280" y="2623098"/>
            <a:ext cx="2436152" cy="3328184"/>
          </a:xfrm>
        </p:spPr>
        <p:txBody>
          <a:bodyPr lIns="91440"/>
          <a:lstStyle>
            <a:lvl1pPr>
              <a:defRPr sz="2200">
                <a:solidFill>
                  <a:srgbClr val="009FDB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tx2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tx2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tx2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498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90938" y="1139825"/>
            <a:ext cx="7942744" cy="4806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5"/>
          <p:cNvSpPr>
            <a:spLocks noGrp="1"/>
          </p:cNvSpPr>
          <p:nvPr>
            <p:ph sz="quarter" idx="14"/>
          </p:nvPr>
        </p:nvSpPr>
        <p:spPr>
          <a:xfrm>
            <a:off x="8658470" y="1206500"/>
            <a:ext cx="3041533" cy="4648200"/>
          </a:xfrm>
          <a:solidFill>
            <a:srgbClr val="E8E8E8"/>
          </a:solidFill>
        </p:spPr>
        <p:txBody>
          <a:bodyPr lIns="274320" tIns="182880" rIns="274320" bIns="182880"/>
          <a:lstStyle>
            <a:lvl1pPr>
              <a:lnSpc>
                <a:spcPct val="100000"/>
              </a:lnSpc>
              <a:spcAft>
                <a:spcPts val="600"/>
              </a:spcAft>
              <a:defRPr sz="1600" baseline="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defRPr sz="1600" i="1" baseline="0"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326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5"/>
          <p:cNvSpPr>
            <a:spLocks noGrp="1"/>
          </p:cNvSpPr>
          <p:nvPr>
            <p:ph sz="quarter" idx="14"/>
          </p:nvPr>
        </p:nvSpPr>
        <p:spPr>
          <a:xfrm>
            <a:off x="8658470" y="1206500"/>
            <a:ext cx="3041533" cy="4648200"/>
          </a:xfrm>
          <a:solidFill>
            <a:srgbClr val="E8E8E8"/>
          </a:solidFill>
        </p:spPr>
        <p:txBody>
          <a:bodyPr lIns="274320" tIns="182880" rIns="274320" bIns="182880"/>
          <a:lstStyle>
            <a:lvl1pPr>
              <a:lnSpc>
                <a:spcPct val="100000"/>
              </a:lnSpc>
              <a:spcAft>
                <a:spcPts val="600"/>
              </a:spcAft>
              <a:defRPr sz="1600" baseline="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defRPr sz="1600" i="1" baseline="0"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90939" y="1206500"/>
            <a:ext cx="7937550" cy="4648200"/>
          </a:xfrm>
        </p:spPr>
        <p:txBody>
          <a:bodyPr/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460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m 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89338" y="1458409"/>
            <a:ext cx="5347794" cy="4405816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6352209" y="1458409"/>
            <a:ext cx="5347794" cy="4405816"/>
          </a:xfrm>
          <a:prstGeom prst="rect">
            <a:avLst/>
          </a:prstGeom>
          <a:solidFill>
            <a:srgbClr val="E8E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338" y="522779"/>
            <a:ext cx="11209064" cy="3422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89339" y="1142212"/>
            <a:ext cx="5347755" cy="316199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600" b="0" i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600" b="0" i="1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600" b="0" i="1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600" b="0" i="1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600" b="0" i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729005" y="1587384"/>
            <a:ext cx="4875530" cy="41371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6361399" y="1142212"/>
            <a:ext cx="5338604" cy="316199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600" b="0" i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600" b="0" i="1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600" b="0" i="1">
                <a:solidFill>
                  <a:schemeClr val="tx2"/>
                </a:solidFill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600" b="0" i="1">
                <a:solidFill>
                  <a:schemeClr val="tx2"/>
                </a:solidFill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600" b="0" i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16"/>
          </p:nvPr>
        </p:nvSpPr>
        <p:spPr>
          <a:xfrm>
            <a:off x="6586412" y="1587384"/>
            <a:ext cx="4875530" cy="41371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83968" y="3217928"/>
            <a:ext cx="253934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993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040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CB907E-C602-C34B-93F7-CA9E40714286}" type="slidenum">
              <a:rPr lang="en-US" smtClean="0"/>
              <a:pPr/>
              <a:t>‹#›</a:t>
            </a:fld>
            <a:r>
              <a:rPr lang="en-US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498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lobe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 bwMode="white">
          <a:xfrm>
            <a:off x="282149" y="1"/>
            <a:ext cx="4066573" cy="5036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 bwMode="white">
          <a:xfrm>
            <a:off x="10071100" y="6078714"/>
            <a:ext cx="2117725" cy="7792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pic>
        <p:nvPicPr>
          <p:cNvPr id="5" name="Picture 4" descr="att_hz_lkp_rgb_po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831" y="1917700"/>
            <a:ext cx="47251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92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lobe Black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 bwMode="white">
          <a:xfrm>
            <a:off x="282149" y="1"/>
            <a:ext cx="4066573" cy="50364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 bwMode="white">
          <a:xfrm>
            <a:off x="10287000" y="6078714"/>
            <a:ext cx="1901825" cy="77928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831" y="1917700"/>
            <a:ext cx="47251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820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lobe Blu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 bwMode="white">
          <a:xfrm>
            <a:off x="1" y="1"/>
            <a:ext cx="4348722" cy="5036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 bwMode="white">
          <a:xfrm>
            <a:off x="10579100" y="6078714"/>
            <a:ext cx="1609725" cy="7792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831" y="1917700"/>
            <a:ext cx="47251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8746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tt_hz_lkp_rgb_pos.png"/>
          <p:cNvPicPr>
            <a:picLocks noChangeAspect="1"/>
          </p:cNvPicPr>
          <p:nvPr userDrawn="1"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100" y="6098580"/>
            <a:ext cx="1308100" cy="75942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8897" y="6398261"/>
            <a:ext cx="294066" cy="22479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lnSpc>
                <a:spcPts val="1000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12CB907E-C602-C34B-93F7-CA9E40714286}" type="slidenum">
              <a:rPr lang="en-US" smtClean="0"/>
              <a:pPr/>
              <a:t>‹#›</a:t>
            </a:fld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0939" y="226831"/>
            <a:ext cx="11209064" cy="182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r>
              <a:rPr lang="en-US" sz="1100" dirty="0" smtClean="0">
                <a:solidFill>
                  <a:schemeClr val="tx2"/>
                </a:solidFill>
              </a:rPr>
              <a:t>Error Correction in Quantum Communication Networks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939" y="522779"/>
            <a:ext cx="11209064" cy="34220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939" y="1139001"/>
            <a:ext cx="11209064" cy="48030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863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5" r:id="rId2"/>
    <p:sldLayoutId id="2147483724" r:id="rId3"/>
    <p:sldLayoutId id="2147483721" r:id="rId4"/>
    <p:sldLayoutId id="2147483717" r:id="rId5"/>
    <p:sldLayoutId id="2147483729" r:id="rId6"/>
    <p:sldLayoutId id="2147483730" r:id="rId7"/>
    <p:sldLayoutId id="2147483722" r:id="rId8"/>
    <p:sldLayoutId id="2147483718" r:id="rId9"/>
    <p:sldLayoutId id="2147483720" r:id="rId10"/>
    <p:sldLayoutId id="2147483727" r:id="rId11"/>
    <p:sldLayoutId id="2147483728" r:id="rId12"/>
    <p:sldLayoutId id="2147483719" r:id="rId13"/>
    <p:sldLayoutId id="2147483650" r:id="rId14"/>
    <p:sldLayoutId id="2147483701" r:id="rId15"/>
    <p:sldLayoutId id="2147483691" r:id="rId16"/>
    <p:sldLayoutId id="2147483731" r:id="rId17"/>
    <p:sldLayoutId id="2147483698" r:id="rId18"/>
    <p:sldLayoutId id="2147483695" r:id="rId19"/>
    <p:sldLayoutId id="2147483732" r:id="rId20"/>
    <p:sldLayoutId id="2147483699" r:id="rId21"/>
    <p:sldLayoutId id="2147483700" r:id="rId22"/>
    <p:sldLayoutId id="2147483702" r:id="rId23"/>
    <p:sldLayoutId id="2147483679" r:id="rId24"/>
    <p:sldLayoutId id="2147483697" r:id="rId25"/>
    <p:sldLayoutId id="2147483689" r:id="rId26"/>
    <p:sldLayoutId id="2147483703" r:id="rId27"/>
    <p:sldLayoutId id="2147483707" r:id="rId28"/>
    <p:sldLayoutId id="2147483713" r:id="rId29"/>
    <p:sldLayoutId id="2147483714" r:id="rId30"/>
    <p:sldLayoutId id="2147483704" r:id="rId31"/>
    <p:sldLayoutId id="2147483705" r:id="rId32"/>
    <p:sldLayoutId id="2147483706" r:id="rId33"/>
    <p:sldLayoutId id="2147483712" r:id="rId34"/>
    <p:sldLayoutId id="2147483710" r:id="rId35"/>
    <p:sldLayoutId id="2147483711" r:id="rId36"/>
    <p:sldLayoutId id="2147483723" r:id="rId37"/>
    <p:sldLayoutId id="2147483733" r:id="rId38"/>
    <p:sldLayoutId id="2147483696" r:id="rId39"/>
    <p:sldLayoutId id="2147483654" r:id="rId40"/>
    <p:sldLayoutId id="2147483655" r:id="rId41"/>
    <p:sldLayoutId id="2147483660" r:id="rId42"/>
    <p:sldLayoutId id="2147483734" r:id="rId43"/>
    <p:sldLayoutId id="2147483736" r:id="rId44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lnSpc>
          <a:spcPct val="110000"/>
        </a:lnSpc>
        <a:spcBef>
          <a:spcPct val="0"/>
        </a:spcBef>
        <a:spcAft>
          <a:spcPts val="1000"/>
        </a:spcAft>
        <a:buNone/>
        <a:defRPr sz="1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1"/>
        </a:buClr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tx2"/>
        </a:buClr>
        <a:buFontTx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2286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tx2"/>
        </a:buClr>
        <a:buFont typeface="Lucida Grande"/>
        <a:buChar char="–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457200" indent="-231775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tx2"/>
        </a:buClr>
        <a:buFont typeface="Arial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685800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tx2"/>
        </a:buClr>
        <a:buFont typeface="Lucida Grande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917575" indent="-228600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tx2"/>
        </a:buClr>
        <a:buFont typeface="Lucida Grande"/>
        <a:buChar char="»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1143000" indent="-225425" algn="l" defTabSz="4572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tx2"/>
        </a:buClr>
        <a:buFont typeface="Arial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25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473" userDrawn="1">
          <p15:clr>
            <a:srgbClr val="F26B43"/>
          </p15:clr>
        </p15:guide>
        <p15:guide id="4" orient="horz" pos="743" userDrawn="1">
          <p15:clr>
            <a:srgbClr val="F26B43"/>
          </p15:clr>
        </p15:guide>
        <p15:guide id="5" orient="horz" pos="3696" userDrawn="1">
          <p15:clr>
            <a:srgbClr val="F26B43"/>
          </p15:clr>
        </p15:guide>
        <p15:guide id="6" orient="horz" pos="4091" userDrawn="1">
          <p15:clr>
            <a:srgbClr val="F26B43"/>
          </p15:clr>
        </p15:guide>
        <p15:guide id="7" pos="231" userDrawn="1">
          <p15:clr>
            <a:srgbClr val="F26B43"/>
          </p15:clr>
        </p15:guide>
        <p15:guide id="8" pos="553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emf"/><Relationship Id="rId12" Type="http://schemas.openxmlformats.org/officeDocument/2006/relationships/oleObject" Target="../embeddings/oleObject5.bin"/><Relationship Id="rId13" Type="http://schemas.openxmlformats.org/officeDocument/2006/relationships/oleObject" Target="../embeddings/oleObject6.bin"/><Relationship Id="rId14" Type="http://schemas.openxmlformats.org/officeDocument/2006/relationships/oleObject" Target="../embeddings/oleObject7.bin"/><Relationship Id="rId15" Type="http://schemas.openxmlformats.org/officeDocument/2006/relationships/oleObject" Target="../embeddings/oleObject8.bin"/><Relationship Id="rId16" Type="http://schemas.openxmlformats.org/officeDocument/2006/relationships/oleObject" Target="../embeddings/oleObject9.bin"/><Relationship Id="rId17" Type="http://schemas.openxmlformats.org/officeDocument/2006/relationships/oleObject" Target="../embeddings/oleObject10.bin"/><Relationship Id="rId18" Type="http://schemas.openxmlformats.org/officeDocument/2006/relationships/oleObject" Target="../embeddings/oleObject11.bin"/><Relationship Id="rId19" Type="http://schemas.openxmlformats.org/officeDocument/2006/relationships/oleObject" Target="../embeddings/oleObject12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Relationship Id="rId3" Type="http://schemas.openxmlformats.org/officeDocument/2006/relationships/image" Target="../media/image12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8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9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10.emf"/><Relationship Id="rId10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oleObject" Target="../embeddings/oleObject13.bin"/><Relationship Id="rId5" Type="http://schemas.openxmlformats.org/officeDocument/2006/relationships/image" Target="../media/image13.wmf"/><Relationship Id="rId6" Type="http://schemas.openxmlformats.org/officeDocument/2006/relationships/image" Target="../media/image14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Relationship Id="rId3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 title="Dat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September 8, 2017</a:t>
            </a:r>
            <a:endParaRPr lang="en-US" dirty="0"/>
          </a:p>
        </p:txBody>
      </p:sp>
      <p:sp>
        <p:nvSpPr>
          <p:cNvPr id="4" name="Title 3" title="Title slide optio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Correction in Quantum Communication Networks </a:t>
            </a:r>
          </a:p>
        </p:txBody>
      </p:sp>
      <p:sp>
        <p:nvSpPr>
          <p:cNvPr id="5" name="Text Placeholder 4" title="Subtitle placeholder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Martin </a:t>
            </a:r>
            <a:r>
              <a:rPr lang="en-US" dirty="0" err="1" smtClean="0"/>
              <a:t>Suchara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AT&amp;T Labs Research</a:t>
            </a:r>
          </a:p>
          <a:p>
            <a:r>
              <a:rPr lang="en-US" dirty="0" smtClean="0"/>
              <a:t>INQNET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408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582529"/>
            <a:ext cx="11209064" cy="1092474"/>
          </a:xfrm>
        </p:spPr>
        <p:txBody>
          <a:bodyPr anchor="ctr"/>
          <a:lstStyle/>
          <a:p>
            <a:r>
              <a:rPr lang="en-US" dirty="0"/>
              <a:t>What to do with Transmission Errors in Quantum Networks?</a:t>
            </a:r>
          </a:p>
        </p:txBody>
      </p:sp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Content Placeholder 6" title="Text box"/>
          <p:cNvSpPr txBox="1">
            <a:spLocks/>
          </p:cNvSpPr>
          <p:nvPr/>
        </p:nvSpPr>
        <p:spPr>
          <a:xfrm>
            <a:off x="490939" y="1875790"/>
            <a:ext cx="11209064" cy="64079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chemeClr val="accent2"/>
                </a:solidFill>
              </a:rPr>
              <a:t>-	Our </a:t>
            </a:r>
            <a:r>
              <a:rPr lang="en-US" sz="2600" dirty="0">
                <a:solidFill>
                  <a:schemeClr val="accent2"/>
                </a:solidFill>
              </a:rPr>
              <a:t>goal: more reliable quantum communication over a greater distance</a:t>
            </a:r>
          </a:p>
        </p:txBody>
      </p:sp>
      <p:sp>
        <p:nvSpPr>
          <p:cNvPr id="15" name="Content Placeholder 6" title="Text box"/>
          <p:cNvSpPr txBox="1">
            <a:spLocks/>
          </p:cNvSpPr>
          <p:nvPr/>
        </p:nvSpPr>
        <p:spPr>
          <a:xfrm>
            <a:off x="491876" y="2505881"/>
            <a:ext cx="11209064" cy="2364184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Bef>
                <a:spcPts val="600"/>
              </a:spcBef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chemeClr val="tx2"/>
                </a:solidFill>
              </a:rPr>
              <a:t>-	In this talk:</a:t>
            </a:r>
          </a:p>
          <a:p>
            <a:pPr marL="914400" lvl="3" indent="-457200">
              <a:spcBef>
                <a:spcPts val="600"/>
              </a:spcBef>
              <a:buClr>
                <a:schemeClr val="accent2"/>
              </a:buClr>
              <a:buSzPct val="100000"/>
              <a:buFont typeface="Wingdings" charset="2"/>
              <a:buChar char="Ø"/>
            </a:pPr>
            <a:r>
              <a:rPr lang="en-US" sz="2600" dirty="0" smtClean="0"/>
              <a:t>Introduction </a:t>
            </a:r>
            <a:r>
              <a:rPr lang="en-US" sz="2600" dirty="0"/>
              <a:t>of quantum error correction</a:t>
            </a:r>
          </a:p>
          <a:p>
            <a:pPr marL="914400" lvl="3" indent="-457200">
              <a:spcBef>
                <a:spcPts val="600"/>
              </a:spcBef>
              <a:buClr>
                <a:schemeClr val="accent2"/>
              </a:buClr>
              <a:buSzPct val="100000"/>
              <a:buFont typeface="Wingdings" charset="2"/>
              <a:buChar char="Ø"/>
            </a:pPr>
            <a:r>
              <a:rPr lang="en-US" sz="2600" dirty="0"/>
              <a:t>Numerical simulations of the surface code</a:t>
            </a:r>
          </a:p>
          <a:p>
            <a:pPr marL="914400" lvl="3" indent="-457200">
              <a:spcBef>
                <a:spcPts val="600"/>
              </a:spcBef>
              <a:buClr>
                <a:schemeClr val="accent2"/>
              </a:buClr>
              <a:buSzPct val="100000"/>
              <a:buFont typeface="Wingdings" charset="2"/>
              <a:buChar char="Ø"/>
            </a:pPr>
            <a:r>
              <a:rPr lang="en-US" sz="2600" dirty="0"/>
              <a:t>Broader </a:t>
            </a:r>
            <a:r>
              <a:rPr lang="en-US" sz="2600" dirty="0" smtClean="0"/>
              <a:t>question: </a:t>
            </a:r>
            <a:r>
              <a:rPr lang="en-US" sz="2600" dirty="0" smtClean="0"/>
              <a:t>utilizing </a:t>
            </a:r>
            <a:r>
              <a:rPr lang="en-US" sz="2600" dirty="0"/>
              <a:t>error correction in communication networks</a:t>
            </a:r>
          </a:p>
        </p:txBody>
      </p:sp>
      <p:cxnSp>
        <p:nvCxnSpPr>
          <p:cNvPr id="26" name="Straight Arrow Connector 25"/>
          <p:cNvCxnSpPr>
            <a:stCxn id="31" idx="3"/>
            <a:endCxn id="28" idx="1"/>
          </p:cNvCxnSpPr>
          <p:nvPr/>
        </p:nvCxnSpPr>
        <p:spPr bwMode="auto">
          <a:xfrm flipV="1">
            <a:off x="3506777" y="5437040"/>
            <a:ext cx="4876725" cy="1258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4806075" y="5070081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quantum channel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3502" y="5277849"/>
            <a:ext cx="2066580" cy="31838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249372" y="5474766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q</a:t>
            </a:r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ubit </a:t>
            </a:r>
            <a:r>
              <a:rPr lang="en-US" dirty="0" err="1" smtClean="0">
                <a:solidFill>
                  <a:srgbClr val="FF0000"/>
                </a:solidFill>
                <a:latin typeface="Arial"/>
                <a:cs typeface="Arial"/>
              </a:rPr>
              <a:t>decoherence</a:t>
            </a:r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 and loss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97" y="5290438"/>
            <a:ext cx="2066580" cy="31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2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582529"/>
            <a:ext cx="11209064" cy="1092474"/>
          </a:xfrm>
        </p:spPr>
        <p:txBody>
          <a:bodyPr anchor="ctr"/>
          <a:lstStyle/>
          <a:p>
            <a:r>
              <a:rPr lang="en-US" dirty="0"/>
              <a:t>Quantum Communication Network of the Future</a:t>
            </a:r>
          </a:p>
        </p:txBody>
      </p:sp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Content Placeholder 6" title="Text box"/>
          <p:cNvSpPr txBox="1">
            <a:spLocks/>
          </p:cNvSpPr>
          <p:nvPr/>
        </p:nvSpPr>
        <p:spPr>
          <a:xfrm>
            <a:off x="490939" y="1575620"/>
            <a:ext cx="11209064" cy="86048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chemeClr val="accent2"/>
                </a:solidFill>
              </a:rPr>
              <a:t>-	Transmission</a:t>
            </a:r>
            <a:r>
              <a:rPr lang="en-US" sz="2600" dirty="0">
                <a:solidFill>
                  <a:schemeClr val="accent2"/>
                </a:solidFill>
              </a:rPr>
              <a:t>: </a:t>
            </a:r>
            <a:r>
              <a:rPr lang="en-US" sz="2600" dirty="0">
                <a:solidFill>
                  <a:schemeClr val="tx2"/>
                </a:solidFill>
              </a:rPr>
              <a:t>single logical </a:t>
            </a:r>
            <a:r>
              <a:rPr lang="en-US" sz="2600" dirty="0" err="1">
                <a:solidFill>
                  <a:schemeClr val="tx2"/>
                </a:solidFill>
              </a:rPr>
              <a:t>qubit</a:t>
            </a:r>
            <a:r>
              <a:rPr lang="en-US" sz="2600" dirty="0">
                <a:solidFill>
                  <a:schemeClr val="tx2"/>
                </a:solidFill>
              </a:rPr>
              <a:t> encoded into multiple physical </a:t>
            </a:r>
            <a:r>
              <a:rPr lang="en-US" sz="2600" dirty="0" err="1">
                <a:solidFill>
                  <a:schemeClr val="tx2"/>
                </a:solidFill>
              </a:rPr>
              <a:t>qubits</a:t>
            </a:r>
            <a:r>
              <a:rPr lang="en-US" sz="2600" dirty="0">
                <a:solidFill>
                  <a:schemeClr val="tx2"/>
                </a:solidFill>
              </a:rPr>
              <a:t> sent via a noisy channel</a:t>
            </a:r>
          </a:p>
        </p:txBody>
      </p:sp>
      <p:sp>
        <p:nvSpPr>
          <p:cNvPr id="16" name="Content Placeholder 6" title="Text box"/>
          <p:cNvSpPr txBox="1">
            <a:spLocks/>
          </p:cNvSpPr>
          <p:nvPr/>
        </p:nvSpPr>
        <p:spPr>
          <a:xfrm>
            <a:off x="493252" y="2513101"/>
            <a:ext cx="11209064" cy="91591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chemeClr val="accent2"/>
                </a:solidFill>
              </a:rPr>
              <a:t>-	Encoder </a:t>
            </a:r>
            <a:r>
              <a:rPr lang="en-US" sz="2600" dirty="0">
                <a:solidFill>
                  <a:schemeClr val="accent2"/>
                </a:solidFill>
              </a:rPr>
              <a:t>and decoder: </a:t>
            </a:r>
            <a:r>
              <a:rPr lang="en-US" sz="2600" dirty="0">
                <a:solidFill>
                  <a:srgbClr val="000000"/>
                </a:solidFill>
              </a:rPr>
              <a:t>simple quantum circuits encode logical </a:t>
            </a:r>
            <a:r>
              <a:rPr lang="en-US" sz="2600" dirty="0" err="1">
                <a:solidFill>
                  <a:srgbClr val="000000"/>
                </a:solidFill>
              </a:rPr>
              <a:t>qubits</a:t>
            </a:r>
            <a:r>
              <a:rPr lang="en-US" sz="2600" dirty="0">
                <a:solidFill>
                  <a:srgbClr val="000000"/>
                </a:solidFill>
              </a:rPr>
              <a:t>; also need multi-</a:t>
            </a:r>
            <a:r>
              <a:rPr lang="en-US" sz="2600" dirty="0" err="1">
                <a:solidFill>
                  <a:srgbClr val="000000"/>
                </a:solidFill>
              </a:rPr>
              <a:t>qubit</a:t>
            </a:r>
            <a:r>
              <a:rPr lang="en-US" sz="2600" dirty="0">
                <a:solidFill>
                  <a:srgbClr val="000000"/>
                </a:solidFill>
              </a:rPr>
              <a:t> entangling measurements to obtain error syndromes in a decoder</a:t>
            </a:r>
          </a:p>
        </p:txBody>
      </p:sp>
      <p:sp>
        <p:nvSpPr>
          <p:cNvPr id="17" name="Content Placeholder 6" title="Text box"/>
          <p:cNvSpPr txBox="1">
            <a:spLocks/>
          </p:cNvSpPr>
          <p:nvPr/>
        </p:nvSpPr>
        <p:spPr>
          <a:xfrm>
            <a:off x="493252" y="3517570"/>
            <a:ext cx="11209064" cy="85817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chemeClr val="accent2"/>
                </a:solidFill>
              </a:rPr>
              <a:t>-	Error </a:t>
            </a:r>
            <a:r>
              <a:rPr lang="en-US" sz="2600" dirty="0">
                <a:solidFill>
                  <a:schemeClr val="accent2"/>
                </a:solidFill>
              </a:rPr>
              <a:t>sources: </a:t>
            </a:r>
            <a:r>
              <a:rPr lang="en-US" sz="2600" dirty="0">
                <a:solidFill>
                  <a:srgbClr val="000000"/>
                </a:solidFill>
              </a:rPr>
              <a:t>transmission errors and loss, encoding circuit gate errors, syndrome measurement errors</a:t>
            </a:r>
          </a:p>
        </p:txBody>
      </p:sp>
      <p:cxnSp>
        <p:nvCxnSpPr>
          <p:cNvPr id="58" name="Straight Arrow Connector 57"/>
          <p:cNvCxnSpPr>
            <a:stCxn id="64" idx="3"/>
          </p:cNvCxnSpPr>
          <p:nvPr/>
        </p:nvCxnSpPr>
        <p:spPr bwMode="auto">
          <a:xfrm flipV="1">
            <a:off x="4170868" y="6157567"/>
            <a:ext cx="3840167" cy="47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191919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59" name="Straight Arrow Connector 58"/>
          <p:cNvCxnSpPr>
            <a:stCxn id="62" idx="0"/>
            <a:endCxn id="63" idx="1"/>
          </p:cNvCxnSpPr>
          <p:nvPr/>
        </p:nvCxnSpPr>
        <p:spPr bwMode="auto">
          <a:xfrm flipV="1">
            <a:off x="8066594" y="4978965"/>
            <a:ext cx="251383" cy="10960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191919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60" name="TextBox 59"/>
          <p:cNvSpPr txBox="1"/>
          <p:nvPr/>
        </p:nvSpPr>
        <p:spPr>
          <a:xfrm>
            <a:off x="4866194" y="5805051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quantum channel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235418" y="4466885"/>
            <a:ext cx="1098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encoder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9857" y="6075018"/>
            <a:ext cx="1133474" cy="174625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7977" y="4769415"/>
            <a:ext cx="1132703" cy="419100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394" y="6075018"/>
            <a:ext cx="1133474" cy="174625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536" y="4807515"/>
            <a:ext cx="1132703" cy="419100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8381333" y="4422310"/>
            <a:ext cx="1069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decoder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67" name="Straight Arrow Connector 66"/>
          <p:cNvCxnSpPr>
            <a:stCxn id="64" idx="0"/>
            <a:endCxn id="65" idx="3"/>
          </p:cNvCxnSpPr>
          <p:nvPr/>
        </p:nvCxnSpPr>
        <p:spPr bwMode="auto">
          <a:xfrm flipH="1" flipV="1">
            <a:off x="3334239" y="5017065"/>
            <a:ext cx="269892" cy="10579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191919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68" name="Rectangle 67"/>
          <p:cNvSpPr/>
          <p:nvPr/>
        </p:nvSpPr>
        <p:spPr bwMode="auto">
          <a:xfrm>
            <a:off x="1595540" y="4864665"/>
            <a:ext cx="304800" cy="304800"/>
          </a:xfrm>
          <a:prstGeom prst="rect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69" name="Oval 68"/>
          <p:cNvSpPr/>
          <p:nvPr/>
        </p:nvSpPr>
        <p:spPr bwMode="auto">
          <a:xfrm>
            <a:off x="1671740" y="4937690"/>
            <a:ext cx="152400" cy="152400"/>
          </a:xfrm>
          <a:prstGeom prst="ellipse">
            <a:avLst/>
          </a:prstGeom>
          <a:solidFill>
            <a:srgbClr val="00FF0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cxnSp>
        <p:nvCxnSpPr>
          <p:cNvPr id="70" name="Straight Arrow Connector 69"/>
          <p:cNvCxnSpPr>
            <a:stCxn id="65" idx="1"/>
            <a:endCxn id="68" idx="3"/>
          </p:cNvCxnSpPr>
          <p:nvPr/>
        </p:nvCxnSpPr>
        <p:spPr bwMode="auto">
          <a:xfrm flipH="1">
            <a:off x="1900340" y="5017065"/>
            <a:ext cx="30119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191919"/>
            </a:solidFill>
            <a:prstDash val="solid"/>
            <a:round/>
            <a:headEnd type="stealth" w="lg" len="lg"/>
            <a:tailEnd type="none" w="lg" len="lg"/>
          </a:ln>
          <a:effectLst/>
        </p:spPr>
      </p:cxnSp>
      <p:sp>
        <p:nvSpPr>
          <p:cNvPr id="71" name="Rectangle 70"/>
          <p:cNvSpPr/>
          <p:nvPr/>
        </p:nvSpPr>
        <p:spPr bwMode="auto">
          <a:xfrm>
            <a:off x="3525550" y="5210740"/>
            <a:ext cx="525186" cy="511175"/>
          </a:xfrm>
          <a:prstGeom prst="rect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3586367" y="5568891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332794" y="6186434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q</a:t>
            </a:r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ubit </a:t>
            </a:r>
            <a:r>
              <a:rPr lang="en-US" dirty="0" err="1" smtClean="0">
                <a:solidFill>
                  <a:srgbClr val="FF0000"/>
                </a:solidFill>
                <a:latin typeface="Arial"/>
                <a:cs typeface="Arial"/>
              </a:rPr>
              <a:t>decoherence</a:t>
            </a:r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 and loss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081442" y="519752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ate errors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242235" y="5165041"/>
            <a:ext cx="1642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Arial"/>
                <a:cs typeface="Arial"/>
              </a:rPr>
              <a:t>syndrome measurement errors</a:t>
            </a: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6" name="Oval 75"/>
          <p:cNvSpPr/>
          <p:nvPr/>
        </p:nvSpPr>
        <p:spPr bwMode="auto">
          <a:xfrm>
            <a:off x="3742592" y="5570578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77" name="Oval 76"/>
          <p:cNvSpPr/>
          <p:nvPr/>
        </p:nvSpPr>
        <p:spPr bwMode="auto">
          <a:xfrm>
            <a:off x="3901819" y="5568891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78" name="Oval 77"/>
          <p:cNvSpPr/>
          <p:nvPr/>
        </p:nvSpPr>
        <p:spPr bwMode="auto">
          <a:xfrm>
            <a:off x="3588161" y="5410214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79" name="Oval 78"/>
          <p:cNvSpPr/>
          <p:nvPr/>
        </p:nvSpPr>
        <p:spPr bwMode="auto">
          <a:xfrm>
            <a:off x="3744386" y="5411901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80" name="Oval 79"/>
          <p:cNvSpPr/>
          <p:nvPr/>
        </p:nvSpPr>
        <p:spPr bwMode="auto">
          <a:xfrm>
            <a:off x="3903613" y="5410214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81" name="Oval 80"/>
          <p:cNvSpPr/>
          <p:nvPr/>
        </p:nvSpPr>
        <p:spPr bwMode="auto">
          <a:xfrm>
            <a:off x="3590543" y="5252307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82" name="Oval 81"/>
          <p:cNvSpPr/>
          <p:nvPr/>
        </p:nvSpPr>
        <p:spPr bwMode="auto">
          <a:xfrm>
            <a:off x="3746768" y="5253994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83" name="Oval 82"/>
          <p:cNvSpPr/>
          <p:nvPr/>
        </p:nvSpPr>
        <p:spPr bwMode="auto">
          <a:xfrm>
            <a:off x="3905995" y="5252307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7632620" y="5162321"/>
            <a:ext cx="525186" cy="511175"/>
          </a:xfrm>
          <a:prstGeom prst="rect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85" name="Oval 84"/>
          <p:cNvSpPr/>
          <p:nvPr/>
        </p:nvSpPr>
        <p:spPr bwMode="auto">
          <a:xfrm>
            <a:off x="7693437" y="5520472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86" name="Oval 85"/>
          <p:cNvSpPr/>
          <p:nvPr/>
        </p:nvSpPr>
        <p:spPr bwMode="auto">
          <a:xfrm>
            <a:off x="7849662" y="5522159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87" name="Oval 86"/>
          <p:cNvSpPr/>
          <p:nvPr/>
        </p:nvSpPr>
        <p:spPr bwMode="auto">
          <a:xfrm>
            <a:off x="8008889" y="5520472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88" name="Oval 87"/>
          <p:cNvSpPr/>
          <p:nvPr/>
        </p:nvSpPr>
        <p:spPr bwMode="auto">
          <a:xfrm>
            <a:off x="7695231" y="5361795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89" name="Oval 88"/>
          <p:cNvSpPr/>
          <p:nvPr/>
        </p:nvSpPr>
        <p:spPr bwMode="auto">
          <a:xfrm>
            <a:off x="7851456" y="5363482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90" name="Oval 89"/>
          <p:cNvSpPr/>
          <p:nvPr/>
        </p:nvSpPr>
        <p:spPr bwMode="auto">
          <a:xfrm>
            <a:off x="8010683" y="5361795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91" name="Oval 90"/>
          <p:cNvSpPr/>
          <p:nvPr/>
        </p:nvSpPr>
        <p:spPr bwMode="auto">
          <a:xfrm>
            <a:off x="7697613" y="5203888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92" name="Oval 91"/>
          <p:cNvSpPr/>
          <p:nvPr/>
        </p:nvSpPr>
        <p:spPr bwMode="auto">
          <a:xfrm>
            <a:off x="7853838" y="5205575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93" name="Oval 92"/>
          <p:cNvSpPr/>
          <p:nvPr/>
        </p:nvSpPr>
        <p:spPr bwMode="auto">
          <a:xfrm>
            <a:off x="8013065" y="5203888"/>
            <a:ext cx="91028" cy="96499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636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title="Divider slide option 1"/>
          <p:cNvSpPr>
            <a:spLocks noGrp="1"/>
          </p:cNvSpPr>
          <p:nvPr>
            <p:ph type="title"/>
          </p:nvPr>
        </p:nvSpPr>
        <p:spPr bwMode="white">
          <a:xfrm>
            <a:off x="549636" y="1258053"/>
            <a:ext cx="11209064" cy="664339"/>
          </a:xfrm>
        </p:spPr>
        <p:txBody>
          <a:bodyPr/>
          <a:lstStyle/>
          <a:p>
            <a:r>
              <a:rPr lang="en-US" sz="4000" dirty="0" smtClean="0"/>
              <a:t>How Quantum Error Correcting Codes Work</a:t>
            </a:r>
            <a:endParaRPr lang="en-US" sz="4000" dirty="0"/>
          </a:p>
        </p:txBody>
      </p:sp>
      <p:sp>
        <p:nvSpPr>
          <p:cNvPr id="10" name="Oval 9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3" name="Oval 12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78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582529"/>
            <a:ext cx="11209064" cy="1092474"/>
          </a:xfrm>
        </p:spPr>
        <p:txBody>
          <a:bodyPr anchor="ctr"/>
          <a:lstStyle/>
          <a:p>
            <a:r>
              <a:rPr lang="en-US" dirty="0" smtClean="0"/>
              <a:t>Error Correction – Problem Formulation</a:t>
            </a:r>
            <a:endParaRPr lang="en-US" dirty="0"/>
          </a:p>
        </p:txBody>
      </p:sp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Content Placeholder 6" title="Text box"/>
          <p:cNvSpPr txBox="1">
            <a:spLocks/>
          </p:cNvSpPr>
          <p:nvPr/>
        </p:nvSpPr>
        <p:spPr>
          <a:xfrm>
            <a:off x="1477783" y="1794975"/>
            <a:ext cx="10222220" cy="906661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buSzPct val="100000"/>
            </a:pPr>
            <a:r>
              <a:rPr lang="en-US" sz="2600" dirty="0">
                <a:solidFill>
                  <a:schemeClr val="accent2"/>
                </a:solidFill>
              </a:rPr>
              <a:t>How is error correction possible if: (</a:t>
            </a:r>
            <a:r>
              <a:rPr lang="en-US" sz="2600" dirty="0" err="1">
                <a:solidFill>
                  <a:schemeClr val="accent2"/>
                </a:solidFill>
              </a:rPr>
              <a:t>i</a:t>
            </a:r>
            <a:r>
              <a:rPr lang="en-US" sz="2600" dirty="0">
                <a:solidFill>
                  <a:schemeClr val="accent2"/>
                </a:solidFill>
              </a:rPr>
              <a:t>) can’t copy a </a:t>
            </a:r>
            <a:r>
              <a:rPr lang="en-US" sz="2600" dirty="0" err="1">
                <a:solidFill>
                  <a:schemeClr val="accent2"/>
                </a:solidFill>
              </a:rPr>
              <a:t>qubit</a:t>
            </a:r>
            <a:r>
              <a:rPr lang="en-US" sz="2600" dirty="0">
                <a:solidFill>
                  <a:schemeClr val="accent2"/>
                </a:solidFill>
              </a:rPr>
              <a:t>, (ii) can’t measure a </a:t>
            </a:r>
            <a:r>
              <a:rPr lang="en-US" sz="2600" dirty="0" err="1">
                <a:solidFill>
                  <a:schemeClr val="accent2"/>
                </a:solidFill>
              </a:rPr>
              <a:t>qubit</a:t>
            </a:r>
            <a:r>
              <a:rPr lang="en-US" sz="2600" dirty="0">
                <a:solidFill>
                  <a:schemeClr val="accent2"/>
                </a:solidFill>
              </a:rPr>
              <a:t> without collapsing it, (iii) must correct arbitrarily small errors?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813" y="1842992"/>
            <a:ext cx="762000" cy="762000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 bwMode="auto">
          <a:xfrm>
            <a:off x="2973387" y="3929061"/>
            <a:ext cx="1196976" cy="1143000"/>
          </a:xfrm>
          <a:prstGeom prst="ellipse">
            <a:avLst/>
          </a:prstGeom>
          <a:noFill/>
          <a:ln w="317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509962" y="5005386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3506787" y="3843336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084637" y="4405311"/>
            <a:ext cx="152400" cy="152400"/>
          </a:xfrm>
          <a:prstGeom prst="ellipse">
            <a:avLst/>
          </a:prstGeom>
          <a:solidFill>
            <a:srgbClr val="0000FF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7369428"/>
              </p:ext>
            </p:extLst>
          </p:nvPr>
        </p:nvGraphicFramePr>
        <p:xfrm>
          <a:off x="2584450" y="4343400"/>
          <a:ext cx="29845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6" name="Equation" r:id="rId4" imgW="215900" imgH="241300" progId="Equation.3">
                  <p:embed/>
                </p:oleObj>
              </mc:Choice>
              <mc:Fallback>
                <p:oleObj name="Equation" r:id="rId4" imgW="215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84450" y="4343400"/>
                        <a:ext cx="298450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>
            <a:stCxn id="19" idx="4"/>
          </p:cNvCxnSpPr>
          <p:nvPr/>
        </p:nvCxnSpPr>
        <p:spPr bwMode="auto">
          <a:xfrm>
            <a:off x="3582987" y="3995736"/>
            <a:ext cx="3175" cy="4921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stealth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26" idx="6"/>
          </p:cNvCxnSpPr>
          <p:nvPr/>
        </p:nvCxnSpPr>
        <p:spPr bwMode="auto">
          <a:xfrm flipV="1">
            <a:off x="3046412" y="4491037"/>
            <a:ext cx="536575" cy="63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stealth" w="med" len="med"/>
            <a:tailEnd type="none" w="med" len="med"/>
          </a:ln>
          <a:effectLst/>
        </p:spPr>
      </p:cxn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5107534"/>
              </p:ext>
            </p:extLst>
          </p:nvPr>
        </p:nvGraphicFramePr>
        <p:xfrm>
          <a:off x="3175000" y="3589338"/>
          <a:ext cx="300038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" name="Equation" r:id="rId6" imgW="215900" imgH="241300" progId="Equation.3">
                  <p:embed/>
                </p:oleObj>
              </mc:Choice>
              <mc:Fallback>
                <p:oleObj name="Equation" r:id="rId6" imgW="215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75000" y="3589338"/>
                        <a:ext cx="300038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4491460"/>
              </p:ext>
            </p:extLst>
          </p:nvPr>
        </p:nvGraphicFramePr>
        <p:xfrm>
          <a:off x="3746500" y="5041900"/>
          <a:ext cx="246062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" name="Equation" r:id="rId8" imgW="177800" imgH="241300" progId="Equation.3">
                  <p:embed/>
                </p:oleObj>
              </mc:Choice>
              <mc:Fallback>
                <p:oleObj name="Equation" r:id="rId8" imgW="1778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746500" y="5041900"/>
                        <a:ext cx="246062" cy="37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Oval 25"/>
          <p:cNvSpPr/>
          <p:nvPr/>
        </p:nvSpPr>
        <p:spPr bwMode="auto">
          <a:xfrm>
            <a:off x="2894012" y="4421186"/>
            <a:ext cx="152400" cy="152400"/>
          </a:xfrm>
          <a:prstGeom prst="ellipse">
            <a:avLst/>
          </a:prstGeom>
          <a:solidFill>
            <a:srgbClr val="0000FF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8147696"/>
              </p:ext>
            </p:extLst>
          </p:nvPr>
        </p:nvGraphicFramePr>
        <p:xfrm>
          <a:off x="4292600" y="4330700"/>
          <a:ext cx="29845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9" name="Equation" r:id="rId10" imgW="215900" imgH="241300" progId="Equation.3">
                  <p:embed/>
                </p:oleObj>
              </mc:Choice>
              <mc:Fallback>
                <p:oleObj name="Equation" r:id="rId10" imgW="215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292600" y="4330700"/>
                        <a:ext cx="298450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Oval 27"/>
          <p:cNvSpPr/>
          <p:nvPr/>
        </p:nvSpPr>
        <p:spPr bwMode="auto">
          <a:xfrm>
            <a:off x="3005137" y="4335461"/>
            <a:ext cx="1143000" cy="323850"/>
          </a:xfrm>
          <a:prstGeom prst="ellipse">
            <a:avLst/>
          </a:prstGeom>
          <a:noFill/>
          <a:ln w="9525" cap="flat" cmpd="sng" algn="ctr">
            <a:solidFill>
              <a:srgbClr val="0000FF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cxnSp>
        <p:nvCxnSpPr>
          <p:cNvPr id="29" name="Straight Connector 28"/>
          <p:cNvCxnSpPr>
            <a:endCxn id="18" idx="0"/>
          </p:cNvCxnSpPr>
          <p:nvPr/>
        </p:nvCxnSpPr>
        <p:spPr bwMode="auto">
          <a:xfrm>
            <a:off x="3586162" y="4491036"/>
            <a:ext cx="0" cy="5143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30" name="Straight Connector 29"/>
          <p:cNvCxnSpPr>
            <a:endCxn id="20" idx="2"/>
          </p:cNvCxnSpPr>
          <p:nvPr/>
        </p:nvCxnSpPr>
        <p:spPr bwMode="auto">
          <a:xfrm flipV="1">
            <a:off x="3586162" y="4481511"/>
            <a:ext cx="498475" cy="95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31" name="Oval 30"/>
          <p:cNvSpPr/>
          <p:nvPr/>
        </p:nvSpPr>
        <p:spPr bwMode="auto">
          <a:xfrm>
            <a:off x="5418137" y="3921123"/>
            <a:ext cx="1196976" cy="1143000"/>
          </a:xfrm>
          <a:prstGeom prst="ellipse">
            <a:avLst/>
          </a:prstGeom>
          <a:noFill/>
          <a:ln w="317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5954712" y="4997448"/>
            <a:ext cx="152400" cy="152400"/>
          </a:xfrm>
          <a:prstGeom prst="ellips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5951537" y="3835398"/>
            <a:ext cx="152400" cy="152400"/>
          </a:xfrm>
          <a:prstGeom prst="ellips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323461"/>
              </p:ext>
            </p:extLst>
          </p:nvPr>
        </p:nvGraphicFramePr>
        <p:xfrm>
          <a:off x="5029200" y="4335462"/>
          <a:ext cx="29845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0" name="Equation" r:id="rId12" imgW="215900" imgH="241300" progId="Equation.3">
                  <p:embed/>
                </p:oleObj>
              </mc:Choice>
              <mc:Fallback>
                <p:oleObj name="Equation" r:id="rId12" imgW="215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29200" y="4335462"/>
                        <a:ext cx="298450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5" name="Straight Connector 34"/>
          <p:cNvCxnSpPr>
            <a:stCxn id="33" idx="4"/>
          </p:cNvCxnSpPr>
          <p:nvPr/>
        </p:nvCxnSpPr>
        <p:spPr bwMode="auto">
          <a:xfrm>
            <a:off x="6027737" y="3987798"/>
            <a:ext cx="3175" cy="4921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stealth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 flipV="1">
            <a:off x="5491162" y="4483099"/>
            <a:ext cx="536575" cy="63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stealth" w="med" len="med"/>
            <a:tailEnd type="none" w="med" len="med"/>
          </a:ln>
          <a:effectLst/>
        </p:spPr>
      </p:cxnSp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658425"/>
              </p:ext>
            </p:extLst>
          </p:nvPr>
        </p:nvGraphicFramePr>
        <p:xfrm>
          <a:off x="5619750" y="3581400"/>
          <a:ext cx="300038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1" name="Equation" r:id="rId13" imgW="215900" imgH="241300" progId="Equation.3">
                  <p:embed/>
                </p:oleObj>
              </mc:Choice>
              <mc:Fallback>
                <p:oleObj name="Equation" r:id="rId13" imgW="215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19750" y="3581400"/>
                        <a:ext cx="300038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6471104"/>
              </p:ext>
            </p:extLst>
          </p:nvPr>
        </p:nvGraphicFramePr>
        <p:xfrm>
          <a:off x="6191250" y="5033962"/>
          <a:ext cx="246062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2" name="Equation" r:id="rId14" imgW="177800" imgH="241300" progId="Equation.3">
                  <p:embed/>
                </p:oleObj>
              </mc:Choice>
              <mc:Fallback>
                <p:oleObj name="Equation" r:id="rId14" imgW="1778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191250" y="5033962"/>
                        <a:ext cx="246062" cy="37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1558071"/>
              </p:ext>
            </p:extLst>
          </p:nvPr>
        </p:nvGraphicFramePr>
        <p:xfrm>
          <a:off x="6737350" y="4322762"/>
          <a:ext cx="29845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3" name="Equation" r:id="rId15" imgW="215900" imgH="241300" progId="Equation.3">
                  <p:embed/>
                </p:oleObj>
              </mc:Choice>
              <mc:Fallback>
                <p:oleObj name="Equation" r:id="rId15" imgW="215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737350" y="4322762"/>
                        <a:ext cx="298450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Oval 40"/>
          <p:cNvSpPr/>
          <p:nvPr/>
        </p:nvSpPr>
        <p:spPr bwMode="auto">
          <a:xfrm>
            <a:off x="5449887" y="4327523"/>
            <a:ext cx="1143000" cy="323850"/>
          </a:xfrm>
          <a:prstGeom prst="ellipse">
            <a:avLst/>
          </a:prstGeom>
          <a:noFill/>
          <a:ln w="9525" cap="flat" cmpd="sng" algn="ctr">
            <a:solidFill>
              <a:srgbClr val="0000FF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cxnSp>
        <p:nvCxnSpPr>
          <p:cNvPr id="42" name="Straight Connector 41"/>
          <p:cNvCxnSpPr>
            <a:endCxn id="32" idx="0"/>
          </p:cNvCxnSpPr>
          <p:nvPr/>
        </p:nvCxnSpPr>
        <p:spPr bwMode="auto">
          <a:xfrm>
            <a:off x="6030912" y="4483098"/>
            <a:ext cx="0" cy="5143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 flipV="1">
            <a:off x="6030912" y="4473573"/>
            <a:ext cx="498475" cy="95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44" name="Oval 43"/>
          <p:cNvSpPr/>
          <p:nvPr/>
        </p:nvSpPr>
        <p:spPr bwMode="auto">
          <a:xfrm>
            <a:off x="8008937" y="3921123"/>
            <a:ext cx="1196976" cy="1143000"/>
          </a:xfrm>
          <a:prstGeom prst="ellipse">
            <a:avLst/>
          </a:prstGeom>
          <a:noFill/>
          <a:ln w="317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8545512" y="4997448"/>
            <a:ext cx="152400" cy="152400"/>
          </a:xfrm>
          <a:prstGeom prst="ellips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8542337" y="3835398"/>
            <a:ext cx="152400" cy="152400"/>
          </a:xfrm>
          <a:prstGeom prst="ellips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9120187" y="4397373"/>
            <a:ext cx="152400" cy="152400"/>
          </a:xfrm>
          <a:prstGeom prst="ellips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2063287"/>
              </p:ext>
            </p:extLst>
          </p:nvPr>
        </p:nvGraphicFramePr>
        <p:xfrm>
          <a:off x="7620000" y="4335462"/>
          <a:ext cx="29845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4" name="Equation" r:id="rId16" imgW="215900" imgH="241300" progId="Equation.3">
                  <p:embed/>
                </p:oleObj>
              </mc:Choice>
              <mc:Fallback>
                <p:oleObj name="Equation" r:id="rId16" imgW="215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00" y="4335462"/>
                        <a:ext cx="298450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Straight Connector 48"/>
          <p:cNvCxnSpPr>
            <a:stCxn id="46" idx="4"/>
          </p:cNvCxnSpPr>
          <p:nvPr/>
        </p:nvCxnSpPr>
        <p:spPr bwMode="auto">
          <a:xfrm>
            <a:off x="8618537" y="3987798"/>
            <a:ext cx="3175" cy="4921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stealth" w="med" len="med"/>
            <a:tailEnd type="none" w="med" len="med"/>
          </a:ln>
          <a:effectLst/>
        </p:spPr>
      </p:cxnSp>
      <p:cxnSp>
        <p:nvCxnSpPr>
          <p:cNvPr id="50" name="Straight Connector 49"/>
          <p:cNvCxnSpPr>
            <a:stCxn id="53" idx="6"/>
          </p:cNvCxnSpPr>
          <p:nvPr/>
        </p:nvCxnSpPr>
        <p:spPr bwMode="auto">
          <a:xfrm flipV="1">
            <a:off x="8081962" y="4483099"/>
            <a:ext cx="536575" cy="63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stealth" w="med" len="med"/>
            <a:tailEnd type="none" w="med" len="med"/>
          </a:ln>
          <a:effectLst/>
        </p:spPr>
      </p:cxnSp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94256"/>
              </p:ext>
            </p:extLst>
          </p:nvPr>
        </p:nvGraphicFramePr>
        <p:xfrm>
          <a:off x="8210550" y="3581400"/>
          <a:ext cx="300038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5" name="Equation" r:id="rId17" imgW="215900" imgH="241300" progId="Equation.3">
                  <p:embed/>
                </p:oleObj>
              </mc:Choice>
              <mc:Fallback>
                <p:oleObj name="Equation" r:id="rId17" imgW="215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210550" y="3581400"/>
                        <a:ext cx="300038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8523216"/>
              </p:ext>
            </p:extLst>
          </p:nvPr>
        </p:nvGraphicFramePr>
        <p:xfrm>
          <a:off x="8782050" y="5033962"/>
          <a:ext cx="246062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6" name="Equation" r:id="rId18" imgW="177800" imgH="241300" progId="Equation.3">
                  <p:embed/>
                </p:oleObj>
              </mc:Choice>
              <mc:Fallback>
                <p:oleObj name="Equation" r:id="rId18" imgW="1778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782050" y="5033962"/>
                        <a:ext cx="246062" cy="374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Oval 52"/>
          <p:cNvSpPr/>
          <p:nvPr/>
        </p:nvSpPr>
        <p:spPr bwMode="auto">
          <a:xfrm>
            <a:off x="7929562" y="4413248"/>
            <a:ext cx="152400" cy="152400"/>
          </a:xfrm>
          <a:prstGeom prst="ellips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graphicFrame>
        <p:nvGraphicFramePr>
          <p:cNvPr id="54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7436961"/>
              </p:ext>
            </p:extLst>
          </p:nvPr>
        </p:nvGraphicFramePr>
        <p:xfrm>
          <a:off x="9328150" y="4322762"/>
          <a:ext cx="298450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" name="Equation" r:id="rId19" imgW="215900" imgH="241300" progId="Equation.3">
                  <p:embed/>
                </p:oleObj>
              </mc:Choice>
              <mc:Fallback>
                <p:oleObj name="Equation" r:id="rId19" imgW="215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328150" y="4322762"/>
                        <a:ext cx="298450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Oval 54"/>
          <p:cNvSpPr/>
          <p:nvPr/>
        </p:nvSpPr>
        <p:spPr bwMode="auto">
          <a:xfrm>
            <a:off x="8040687" y="4327523"/>
            <a:ext cx="1143000" cy="323850"/>
          </a:xfrm>
          <a:prstGeom prst="ellipse">
            <a:avLst/>
          </a:prstGeom>
          <a:noFill/>
          <a:ln w="9525" cap="flat" cmpd="sng" algn="ctr">
            <a:solidFill>
              <a:srgbClr val="0000FF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cxnSp>
        <p:nvCxnSpPr>
          <p:cNvPr id="56" name="Straight Connector 55"/>
          <p:cNvCxnSpPr>
            <a:endCxn id="45" idx="0"/>
          </p:cNvCxnSpPr>
          <p:nvPr/>
        </p:nvCxnSpPr>
        <p:spPr bwMode="auto">
          <a:xfrm>
            <a:off x="8621712" y="4483098"/>
            <a:ext cx="0" cy="5143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cxnSp>
        <p:nvCxnSpPr>
          <p:cNvPr id="57" name="Straight Connector 56"/>
          <p:cNvCxnSpPr>
            <a:endCxn id="47" idx="2"/>
          </p:cNvCxnSpPr>
          <p:nvPr/>
        </p:nvCxnSpPr>
        <p:spPr bwMode="auto">
          <a:xfrm flipV="1">
            <a:off x="8621712" y="4473573"/>
            <a:ext cx="498475" cy="95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  <p:sp>
        <p:nvSpPr>
          <p:cNvPr id="58" name="Oval 57"/>
          <p:cNvSpPr/>
          <p:nvPr/>
        </p:nvSpPr>
        <p:spPr bwMode="auto">
          <a:xfrm>
            <a:off x="8847137" y="4085164"/>
            <a:ext cx="152400" cy="152400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cxnSp>
        <p:nvCxnSpPr>
          <p:cNvPr id="59" name="Straight Connector 58"/>
          <p:cNvCxnSpPr>
            <a:stCxn id="58" idx="3"/>
          </p:cNvCxnSpPr>
          <p:nvPr/>
        </p:nvCxnSpPr>
        <p:spPr bwMode="auto">
          <a:xfrm flipH="1">
            <a:off x="8624887" y="4215246"/>
            <a:ext cx="244568" cy="2704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stealth" w="med" len="med"/>
            <a:tailEnd type="none" w="med" len="med"/>
          </a:ln>
          <a:effectLst/>
        </p:spPr>
      </p:cxnSp>
      <p:sp>
        <p:nvSpPr>
          <p:cNvPr id="60" name="TextBox 59"/>
          <p:cNvSpPr txBox="1"/>
          <p:nvPr/>
        </p:nvSpPr>
        <p:spPr>
          <a:xfrm>
            <a:off x="1854200" y="3714690"/>
            <a:ext cx="119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X error:</a:t>
            </a:r>
            <a:endParaRPr lang="en-US" sz="2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46600" y="371469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33CC33"/>
                </a:solidFill>
                <a:latin typeface="Arial"/>
                <a:cs typeface="Arial"/>
              </a:rPr>
              <a:t>Z error:</a:t>
            </a:r>
            <a:endParaRPr lang="en-US" sz="2000" dirty="0">
              <a:solidFill>
                <a:srgbClr val="33CC33"/>
              </a:solidFill>
              <a:latin typeface="Arial"/>
              <a:cs typeface="Arial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883400" y="371469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2"/>
                </a:solidFill>
                <a:latin typeface="Arial"/>
                <a:cs typeface="Arial"/>
              </a:rPr>
              <a:t>Any error:</a:t>
            </a:r>
            <a:endParaRPr lang="en-US" sz="2000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63" name="Oval 62"/>
          <p:cNvSpPr/>
          <p:nvPr/>
        </p:nvSpPr>
        <p:spPr bwMode="auto">
          <a:xfrm>
            <a:off x="6529387" y="4397373"/>
            <a:ext cx="152400" cy="152400"/>
          </a:xfrm>
          <a:prstGeom prst="ellipse">
            <a:avLst/>
          </a:prstGeom>
          <a:solidFill>
            <a:srgbClr val="33CC33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64" name="Oval 63"/>
          <p:cNvSpPr/>
          <p:nvPr/>
        </p:nvSpPr>
        <p:spPr bwMode="auto">
          <a:xfrm>
            <a:off x="5338762" y="4413248"/>
            <a:ext cx="152400" cy="152400"/>
          </a:xfrm>
          <a:prstGeom prst="ellipse">
            <a:avLst/>
          </a:prstGeom>
          <a:solidFill>
            <a:srgbClr val="33CC33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65" name="Oval 64"/>
          <p:cNvSpPr/>
          <p:nvPr/>
        </p:nvSpPr>
        <p:spPr bwMode="auto">
          <a:xfrm>
            <a:off x="8331200" y="4267200"/>
            <a:ext cx="152400" cy="152400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cxnSp>
        <p:nvCxnSpPr>
          <p:cNvPr id="66" name="Straight Connector 65"/>
          <p:cNvCxnSpPr>
            <a:stCxn id="65" idx="5"/>
          </p:cNvCxnSpPr>
          <p:nvPr/>
        </p:nvCxnSpPr>
        <p:spPr bwMode="auto">
          <a:xfrm>
            <a:off x="8461282" y="4397282"/>
            <a:ext cx="162018" cy="7735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stealth" w="med" len="med"/>
            <a:tailEnd type="none" w="med" len="med"/>
          </a:ln>
          <a:effectLst/>
        </p:spPr>
      </p:cxnSp>
      <p:sp>
        <p:nvSpPr>
          <p:cNvPr id="67" name="Arc 66"/>
          <p:cNvSpPr/>
          <p:nvPr/>
        </p:nvSpPr>
        <p:spPr bwMode="auto">
          <a:xfrm rot="5400000">
            <a:off x="3111500" y="4381500"/>
            <a:ext cx="1066800" cy="228600"/>
          </a:xfrm>
          <a:prstGeom prst="arc">
            <a:avLst>
              <a:gd name="adj1" fmla="val 11106128"/>
              <a:gd name="adj2" fmla="val 21306054"/>
            </a:avLst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stealth" w="lg" len="lg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68" name="Arc 67"/>
          <p:cNvSpPr/>
          <p:nvPr/>
        </p:nvSpPr>
        <p:spPr bwMode="auto">
          <a:xfrm rot="10800000">
            <a:off x="5511800" y="4419600"/>
            <a:ext cx="1066800" cy="228600"/>
          </a:xfrm>
          <a:prstGeom prst="arc">
            <a:avLst>
              <a:gd name="adj1" fmla="val 11106128"/>
              <a:gd name="adj2" fmla="val 21306054"/>
            </a:avLst>
          </a:prstGeom>
          <a:noFill/>
          <a:ln w="25400" cap="flat" cmpd="sng" algn="ctr">
            <a:solidFill>
              <a:srgbClr val="33CC33"/>
            </a:solidFill>
            <a:prstDash val="solid"/>
            <a:round/>
            <a:headEnd type="stealth" w="lg" len="lg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69" name="Arc 68"/>
          <p:cNvSpPr/>
          <p:nvPr/>
        </p:nvSpPr>
        <p:spPr bwMode="auto">
          <a:xfrm rot="19967285">
            <a:off x="8430150" y="4147907"/>
            <a:ext cx="533400" cy="228600"/>
          </a:xfrm>
          <a:prstGeom prst="arc">
            <a:avLst>
              <a:gd name="adj1" fmla="val 12061541"/>
              <a:gd name="adj2" fmla="val 20441785"/>
            </a:avLst>
          </a:prstGeom>
          <a:noFill/>
          <a:ln w="25400" cap="flat" cmpd="sng" algn="ctr">
            <a:solidFill>
              <a:schemeClr val="accent2"/>
            </a:solidFill>
            <a:prstDash val="solid"/>
            <a:round/>
            <a:headEnd type="stealth" w="lg" len="lg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044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582529"/>
            <a:ext cx="11209064" cy="1092474"/>
          </a:xfrm>
        </p:spPr>
        <p:txBody>
          <a:bodyPr anchor="ctr"/>
          <a:lstStyle/>
          <a:p>
            <a:r>
              <a:rPr lang="en-US" dirty="0"/>
              <a:t>Can we Use “Parity Checks” on Groups of </a:t>
            </a:r>
            <a:r>
              <a:rPr lang="en-US" dirty="0" err="1"/>
              <a:t>Qubits</a:t>
            </a:r>
            <a:r>
              <a:rPr lang="en-US" dirty="0"/>
              <a:t>?</a:t>
            </a:r>
            <a:endParaRPr lang="en-US" dirty="0"/>
          </a:p>
        </p:txBody>
      </p:sp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Content Placeholder 6" title="Text box"/>
          <p:cNvSpPr txBox="1">
            <a:spLocks/>
          </p:cNvSpPr>
          <p:nvPr/>
        </p:nvSpPr>
        <p:spPr>
          <a:xfrm>
            <a:off x="1477783" y="1794975"/>
            <a:ext cx="10222220" cy="906661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buSzPct val="100000"/>
            </a:pPr>
            <a:r>
              <a:rPr lang="en-US" sz="2600" dirty="0">
                <a:solidFill>
                  <a:schemeClr val="accent2"/>
                </a:solidFill>
              </a:rPr>
              <a:t>How is error correction possible if: (</a:t>
            </a:r>
            <a:r>
              <a:rPr lang="en-US" sz="2600" dirty="0" err="1">
                <a:solidFill>
                  <a:schemeClr val="accent2"/>
                </a:solidFill>
              </a:rPr>
              <a:t>i</a:t>
            </a:r>
            <a:r>
              <a:rPr lang="en-US" sz="2600" dirty="0">
                <a:solidFill>
                  <a:schemeClr val="accent2"/>
                </a:solidFill>
              </a:rPr>
              <a:t>) can’t copy a </a:t>
            </a:r>
            <a:r>
              <a:rPr lang="en-US" sz="2600" dirty="0" err="1">
                <a:solidFill>
                  <a:schemeClr val="accent2"/>
                </a:solidFill>
              </a:rPr>
              <a:t>qubit</a:t>
            </a:r>
            <a:r>
              <a:rPr lang="en-US" sz="2600" dirty="0">
                <a:solidFill>
                  <a:schemeClr val="accent2"/>
                </a:solidFill>
              </a:rPr>
              <a:t>, (ii) can’t measure a </a:t>
            </a:r>
            <a:r>
              <a:rPr lang="en-US" sz="2600" dirty="0" err="1">
                <a:solidFill>
                  <a:schemeClr val="accent2"/>
                </a:solidFill>
              </a:rPr>
              <a:t>qubit</a:t>
            </a:r>
            <a:r>
              <a:rPr lang="en-US" sz="2600" dirty="0">
                <a:solidFill>
                  <a:schemeClr val="accent2"/>
                </a:solidFill>
              </a:rPr>
              <a:t> without collapsing it, (iii) must correct arbitrarily small errors?</a:t>
            </a:r>
          </a:p>
        </p:txBody>
      </p:sp>
      <p:sp>
        <p:nvSpPr>
          <p:cNvPr id="15" name="Content Placeholder 6" title="Text box"/>
          <p:cNvSpPr txBox="1">
            <a:spLocks/>
          </p:cNvSpPr>
          <p:nvPr/>
        </p:nvSpPr>
        <p:spPr>
          <a:xfrm>
            <a:off x="491876" y="2725236"/>
            <a:ext cx="11209064" cy="56521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3" indent="-457200">
              <a:spcBef>
                <a:spcPts val="600"/>
              </a:spcBef>
              <a:buClr>
                <a:schemeClr val="accent2"/>
              </a:buClr>
              <a:buSzPct val="100000"/>
              <a:buFont typeface="Wingdings" charset="2"/>
              <a:buChar char="Ø"/>
            </a:pPr>
            <a:r>
              <a:rPr lang="en-US" sz="2600" dirty="0"/>
              <a:t>Use an entangled state, inspired by the classical repetition </a:t>
            </a:r>
            <a:r>
              <a:rPr lang="en-US" sz="2600" dirty="0" smtClean="0"/>
              <a:t>code</a:t>
            </a:r>
            <a:endParaRPr lang="en-US" sz="26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813" y="1842992"/>
            <a:ext cx="762000" cy="762000"/>
          </a:xfrm>
          <a:prstGeom prst="rect">
            <a:avLst/>
          </a:prstGeom>
        </p:spPr>
      </p:pic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6234529"/>
              </p:ext>
            </p:extLst>
          </p:nvPr>
        </p:nvGraphicFramePr>
        <p:xfrm>
          <a:off x="1504950" y="3509963"/>
          <a:ext cx="729297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Equation" r:id="rId4" imgW="4356000" imgH="253800" progId="Equation.3">
                  <p:embed/>
                </p:oleObj>
              </mc:Choice>
              <mc:Fallback>
                <p:oleObj name="Equation" r:id="rId4" imgW="435600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04950" y="3509963"/>
                        <a:ext cx="7292975" cy="42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800" y="4406900"/>
            <a:ext cx="46228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044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582529"/>
            <a:ext cx="11209064" cy="1092474"/>
          </a:xfrm>
        </p:spPr>
        <p:txBody>
          <a:bodyPr anchor="ctr"/>
          <a:lstStyle/>
          <a:p>
            <a:r>
              <a:rPr lang="en-US" dirty="0" smtClean="0"/>
              <a:t>Putting it all Together to Correct a Bit Flip Error</a:t>
            </a:r>
            <a:endParaRPr lang="en-US" dirty="0"/>
          </a:p>
        </p:txBody>
      </p:sp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Content Placeholder 6" title="Text box"/>
          <p:cNvSpPr txBox="1">
            <a:spLocks/>
          </p:cNvSpPr>
          <p:nvPr/>
        </p:nvSpPr>
        <p:spPr>
          <a:xfrm>
            <a:off x="1477783" y="1794975"/>
            <a:ext cx="10222220" cy="906661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  <a:buSzPct val="100000"/>
            </a:pPr>
            <a:r>
              <a:rPr lang="en-US" sz="2600" dirty="0">
                <a:solidFill>
                  <a:schemeClr val="accent2"/>
                </a:solidFill>
              </a:rPr>
              <a:t>How is error correction possible if: (</a:t>
            </a:r>
            <a:r>
              <a:rPr lang="en-US" sz="2600" dirty="0" err="1">
                <a:solidFill>
                  <a:schemeClr val="accent2"/>
                </a:solidFill>
              </a:rPr>
              <a:t>i</a:t>
            </a:r>
            <a:r>
              <a:rPr lang="en-US" sz="2600" dirty="0">
                <a:solidFill>
                  <a:schemeClr val="accent2"/>
                </a:solidFill>
              </a:rPr>
              <a:t>) can’t copy a </a:t>
            </a:r>
            <a:r>
              <a:rPr lang="en-US" sz="2600" dirty="0" err="1">
                <a:solidFill>
                  <a:schemeClr val="accent2"/>
                </a:solidFill>
              </a:rPr>
              <a:t>qubit</a:t>
            </a:r>
            <a:r>
              <a:rPr lang="en-US" sz="2600" dirty="0">
                <a:solidFill>
                  <a:schemeClr val="accent2"/>
                </a:solidFill>
              </a:rPr>
              <a:t>, (ii) can’t measure a </a:t>
            </a:r>
            <a:r>
              <a:rPr lang="en-US" sz="2600" dirty="0" err="1">
                <a:solidFill>
                  <a:schemeClr val="accent2"/>
                </a:solidFill>
              </a:rPr>
              <a:t>qubit</a:t>
            </a:r>
            <a:r>
              <a:rPr lang="en-US" sz="2600" dirty="0">
                <a:solidFill>
                  <a:schemeClr val="accent2"/>
                </a:solidFill>
              </a:rPr>
              <a:t> without collapsing it, (iii) must correct arbitrarily small errors?</a:t>
            </a:r>
          </a:p>
        </p:txBody>
      </p:sp>
      <p:sp>
        <p:nvSpPr>
          <p:cNvPr id="15" name="Content Placeholder 6" title="Text box"/>
          <p:cNvSpPr txBox="1">
            <a:spLocks/>
          </p:cNvSpPr>
          <p:nvPr/>
        </p:nvSpPr>
        <p:spPr>
          <a:xfrm>
            <a:off x="491876" y="2725236"/>
            <a:ext cx="11209064" cy="56521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3" indent="-457200">
              <a:spcBef>
                <a:spcPts val="600"/>
              </a:spcBef>
              <a:buClr>
                <a:schemeClr val="accent2"/>
              </a:buClr>
              <a:buSzPct val="100000"/>
              <a:buFont typeface="Wingdings" charset="2"/>
              <a:buChar char="Ø"/>
            </a:pPr>
            <a:r>
              <a:rPr lang="en-US" sz="2600" dirty="0"/>
              <a:t>Use an entangled state, inspired by the classical repetition </a:t>
            </a:r>
            <a:r>
              <a:rPr lang="en-US" sz="2600" dirty="0" smtClean="0"/>
              <a:t>code</a:t>
            </a:r>
            <a:endParaRPr lang="en-US" sz="26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13" y="1842992"/>
            <a:ext cx="762000" cy="762000"/>
          </a:xfrm>
          <a:prstGeom prst="rect">
            <a:avLst/>
          </a:prstGeom>
        </p:spPr>
      </p:pic>
      <p:sp>
        <p:nvSpPr>
          <p:cNvPr id="37" name="Content Placeholder 6" title="Text box"/>
          <p:cNvSpPr txBox="1">
            <a:spLocks/>
          </p:cNvSpPr>
          <p:nvPr/>
        </p:nvSpPr>
        <p:spPr>
          <a:xfrm>
            <a:off x="494191" y="3316346"/>
            <a:ext cx="11209064" cy="56521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3" indent="-457200">
              <a:spcBef>
                <a:spcPts val="600"/>
              </a:spcBef>
              <a:buClr>
                <a:schemeClr val="accent2"/>
              </a:buClr>
              <a:buSzPct val="100000"/>
              <a:buFont typeface="Wingdings" charset="2"/>
              <a:buChar char="Ø"/>
            </a:pPr>
            <a:r>
              <a:rPr lang="en-US" sz="2600" dirty="0"/>
              <a:t>Don’t measure the encoded logical </a:t>
            </a:r>
            <a:r>
              <a:rPr lang="en-US" sz="2600" dirty="0" err="1"/>
              <a:t>qubit</a:t>
            </a:r>
            <a:r>
              <a:rPr lang="en-US" sz="2600" dirty="0"/>
              <a:t>, measure syndromes to find the error: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24" y="4382655"/>
            <a:ext cx="4660900" cy="1879600"/>
          </a:xfrm>
          <a:prstGeom prst="rect">
            <a:avLst/>
          </a:prstGeom>
        </p:spPr>
      </p:pic>
      <p:graphicFrame>
        <p:nvGraphicFramePr>
          <p:cNvPr id="161" name="Content Placeholder 12" title="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2950772"/>
              </p:ext>
            </p:extLst>
          </p:nvPr>
        </p:nvGraphicFramePr>
        <p:xfrm>
          <a:off x="6522721" y="4244543"/>
          <a:ext cx="3613948" cy="205835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888415"/>
                <a:gridCol w="1725533"/>
              </a:tblGrid>
              <a:tr h="378959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X Error</a:t>
                      </a:r>
                      <a:endParaRPr lang="en-US" sz="1600" b="1" dirty="0"/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Syndrome</a:t>
                      </a:r>
                      <a:endParaRPr lang="en-US" sz="1600" b="1" dirty="0"/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4198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top</a:t>
                      </a: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chemeClr val="tx2"/>
                          </a:solidFill>
                        </a:rPr>
                        <a:t>qubit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</a:t>
                      </a:r>
                      <a:r>
                        <a:rPr lang="en-US" baseline="-25000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=1, s</a:t>
                      </a:r>
                      <a:r>
                        <a:rPr lang="en-US" baseline="-25000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=0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98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middle </a:t>
                      </a:r>
                      <a:r>
                        <a:rPr lang="en-US" dirty="0" err="1" smtClean="0">
                          <a:solidFill>
                            <a:schemeClr val="tx2"/>
                          </a:solidFill>
                        </a:rPr>
                        <a:t>qubit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</a:t>
                      </a:r>
                      <a:r>
                        <a:rPr lang="en-US" baseline="-25000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=1, s</a:t>
                      </a:r>
                      <a:r>
                        <a:rPr lang="en-US" baseline="-25000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=1</a:t>
                      </a: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98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bottom </a:t>
                      </a:r>
                      <a:r>
                        <a:rPr lang="en-US" dirty="0" err="1" smtClean="0">
                          <a:solidFill>
                            <a:schemeClr val="tx2"/>
                          </a:solidFill>
                        </a:rPr>
                        <a:t>qubit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</a:t>
                      </a:r>
                      <a:r>
                        <a:rPr lang="en-US" baseline="-25000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=0, s</a:t>
                      </a:r>
                      <a:r>
                        <a:rPr lang="en-US" baseline="-25000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=1</a:t>
                      </a: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985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no</a:t>
                      </a: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 error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</a:t>
                      </a:r>
                      <a:r>
                        <a:rPr lang="en-US" baseline="-25000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=0, s</a:t>
                      </a:r>
                      <a:r>
                        <a:rPr lang="en-US" baseline="-25000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=0</a:t>
                      </a: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162" name="Straight Arrow Connector 161"/>
          <p:cNvCxnSpPr/>
          <p:nvPr/>
        </p:nvCxnSpPr>
        <p:spPr bwMode="auto">
          <a:xfrm flipH="1" flipV="1">
            <a:off x="5458684" y="4636655"/>
            <a:ext cx="1041253" cy="2008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3" name="Straight Arrow Connector 162"/>
          <p:cNvCxnSpPr/>
          <p:nvPr/>
        </p:nvCxnSpPr>
        <p:spPr bwMode="auto">
          <a:xfrm flipH="1" flipV="1">
            <a:off x="5495635" y="5008420"/>
            <a:ext cx="984540" cy="30335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6" name="Straight Arrow Connector 165"/>
          <p:cNvCxnSpPr/>
          <p:nvPr/>
        </p:nvCxnSpPr>
        <p:spPr bwMode="auto">
          <a:xfrm flipH="1" flipV="1">
            <a:off x="5509492" y="5391729"/>
            <a:ext cx="955809" cy="28863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6201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582529"/>
            <a:ext cx="11209064" cy="1092474"/>
          </a:xfrm>
        </p:spPr>
        <p:txBody>
          <a:bodyPr anchor="ctr"/>
          <a:lstStyle/>
          <a:p>
            <a:r>
              <a:rPr lang="en-US" dirty="0"/>
              <a:t>Topological Quantum Error Correction – </a:t>
            </a:r>
            <a:br>
              <a:rPr lang="en-US" dirty="0"/>
            </a:br>
            <a:r>
              <a:rPr lang="en-US" dirty="0"/>
              <a:t>Surface Code Basics</a:t>
            </a:r>
          </a:p>
        </p:txBody>
      </p:sp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Content Placeholder 6" title="Text box"/>
          <p:cNvSpPr txBox="1">
            <a:spLocks/>
          </p:cNvSpPr>
          <p:nvPr/>
        </p:nvSpPr>
        <p:spPr>
          <a:xfrm>
            <a:off x="442452" y="5154701"/>
            <a:ext cx="11209064" cy="57299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chemeClr val="tx2"/>
                </a:solidFill>
              </a:rPr>
              <a:t>-	Four</a:t>
            </a:r>
            <a:r>
              <a:rPr lang="en-US" sz="2600" dirty="0">
                <a:solidFill>
                  <a:srgbClr val="000000"/>
                </a:solidFill>
              </a:rPr>
              <a:t>-</a:t>
            </a:r>
            <a:r>
              <a:rPr lang="en-US" sz="2600" dirty="0" err="1">
                <a:solidFill>
                  <a:srgbClr val="000000"/>
                </a:solidFill>
              </a:rPr>
              <a:t>qubit</a:t>
            </a:r>
            <a:r>
              <a:rPr lang="en-US" sz="2600" dirty="0">
                <a:solidFill>
                  <a:srgbClr val="000000"/>
                </a:solidFill>
              </a:rPr>
              <a:t> entangling measurements yield error syndromes</a:t>
            </a:r>
          </a:p>
        </p:txBody>
      </p:sp>
      <p:sp>
        <p:nvSpPr>
          <p:cNvPr id="17" name="Content Placeholder 6" title="Text box"/>
          <p:cNvSpPr txBox="1">
            <a:spLocks/>
          </p:cNvSpPr>
          <p:nvPr/>
        </p:nvSpPr>
        <p:spPr>
          <a:xfrm>
            <a:off x="442452" y="5841671"/>
            <a:ext cx="11209064" cy="53372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rgbClr val="000000"/>
                </a:solidFill>
              </a:rPr>
              <a:t>-	Can </a:t>
            </a:r>
            <a:r>
              <a:rPr lang="en-US" sz="2600" dirty="0">
                <a:solidFill>
                  <a:srgbClr val="000000"/>
                </a:solidFill>
              </a:rPr>
              <a:t>correct X and Z errors independently, will only show X errors from now on</a:t>
            </a:r>
          </a:p>
          <a:p>
            <a:pPr lvl="0">
              <a:buClr>
                <a:schemeClr val="accent2"/>
              </a:buClr>
              <a:buSzPct val="100000"/>
            </a:pPr>
            <a:endParaRPr lang="en-US" sz="2600" dirty="0">
              <a:solidFill>
                <a:srgbClr val="000000"/>
              </a:solidFill>
            </a:endParaRPr>
          </a:p>
        </p:txBody>
      </p:sp>
      <p:cxnSp>
        <p:nvCxnSpPr>
          <p:cNvPr id="47" name="Straight Connector 46"/>
          <p:cNvCxnSpPr>
            <a:stCxn id="48" idx="1"/>
          </p:cNvCxnSpPr>
          <p:nvPr/>
        </p:nvCxnSpPr>
        <p:spPr bwMode="auto">
          <a:xfrm flipH="1">
            <a:off x="3556000" y="2690743"/>
            <a:ext cx="1447800" cy="712857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lg" len="lg"/>
            <a:tailEnd type="stealth" w="lg" len="lg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5003800" y="233680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Parity check detects X errors</a:t>
            </a:r>
            <a:endParaRPr lang="en-US" sz="2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cxnSp>
        <p:nvCxnSpPr>
          <p:cNvPr id="49" name="Straight Connector 48"/>
          <p:cNvCxnSpPr>
            <a:stCxn id="50" idx="1"/>
          </p:cNvCxnSpPr>
          <p:nvPr/>
        </p:nvCxnSpPr>
        <p:spPr bwMode="auto">
          <a:xfrm flipH="1">
            <a:off x="3022600" y="4443343"/>
            <a:ext cx="1981200" cy="27057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33CC33"/>
            </a:solidFill>
            <a:prstDash val="solid"/>
            <a:round/>
            <a:headEnd type="none" w="lg" len="lg"/>
            <a:tailEnd type="stealth" w="lg" len="lg"/>
          </a:ln>
          <a:effectLst/>
        </p:spPr>
      </p:cxnSp>
      <p:sp>
        <p:nvSpPr>
          <p:cNvPr id="50" name="TextBox 49"/>
          <p:cNvSpPr txBox="1"/>
          <p:nvPr/>
        </p:nvSpPr>
        <p:spPr>
          <a:xfrm>
            <a:off x="5003800" y="408940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33CC33"/>
                </a:solidFill>
                <a:latin typeface="Arial"/>
                <a:cs typeface="Arial"/>
              </a:rPr>
              <a:t>Parity check detects Z errors</a:t>
            </a:r>
            <a:endParaRPr lang="en-US" sz="2000" dirty="0">
              <a:solidFill>
                <a:srgbClr val="33CC33"/>
              </a:solidFill>
              <a:latin typeface="Arial"/>
              <a:cs typeface="Arial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7294745" y="2218262"/>
            <a:ext cx="1814513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100" idx="4"/>
          </p:cNvCxnSpPr>
          <p:nvPr/>
        </p:nvCxnSpPr>
        <p:spPr>
          <a:xfrm flipH="1">
            <a:off x="7903552" y="2840561"/>
            <a:ext cx="1323" cy="355601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294745" y="2675462"/>
            <a:ext cx="1814513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294745" y="2904062"/>
            <a:ext cx="1814513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294745" y="3132662"/>
            <a:ext cx="1814513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4"/>
          <p:cNvSpPr txBox="1">
            <a:spLocks noChangeArrowheads="1"/>
          </p:cNvSpPr>
          <p:nvPr/>
        </p:nvSpPr>
        <p:spPr bwMode="auto">
          <a:xfrm>
            <a:off x="6975658" y="2002361"/>
            <a:ext cx="3526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  <a:latin typeface="Calibri" pitchFamily="34" charset="0"/>
              </a:rPr>
              <a:t>d</a:t>
            </a:r>
            <a:r>
              <a:rPr lang="en-US" sz="1400" baseline="-25000" dirty="0" err="1">
                <a:solidFill>
                  <a:srgbClr val="FF0000"/>
                </a:solidFill>
                <a:latin typeface="Calibri" pitchFamily="34" charset="0"/>
              </a:rPr>
              <a:t>D</a:t>
            </a:r>
            <a:endParaRPr lang="en-US" sz="1400" baseline="-250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57" name="TextBox 67"/>
          <p:cNvSpPr txBox="1">
            <a:spLocks noChangeArrowheads="1"/>
          </p:cNvSpPr>
          <p:nvPr/>
        </p:nvSpPr>
        <p:spPr bwMode="auto">
          <a:xfrm>
            <a:off x="6986770" y="2218262"/>
            <a:ext cx="3439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  <a:latin typeface="Calibri" pitchFamily="34" charset="0"/>
              </a:rPr>
              <a:t>d</a:t>
            </a:r>
            <a:r>
              <a:rPr lang="en-US" sz="1400" baseline="-25000" dirty="0" err="1">
                <a:solidFill>
                  <a:srgbClr val="FF0000"/>
                </a:solidFill>
                <a:latin typeface="Calibri" pitchFamily="34" charset="0"/>
              </a:rPr>
              <a:t>R</a:t>
            </a:r>
            <a:endParaRPr lang="en-US" sz="1400" baseline="-250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94" name="TextBox 68"/>
          <p:cNvSpPr txBox="1">
            <a:spLocks noChangeArrowheads="1"/>
          </p:cNvSpPr>
          <p:nvPr/>
        </p:nvSpPr>
        <p:spPr bwMode="auto">
          <a:xfrm>
            <a:off x="6985183" y="2446862"/>
            <a:ext cx="3293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  <a:latin typeface="Calibri" pitchFamily="34" charset="0"/>
              </a:rPr>
              <a:t>d</a:t>
            </a:r>
            <a:r>
              <a:rPr lang="en-US" sz="1400" baseline="-25000" dirty="0" err="1">
                <a:solidFill>
                  <a:srgbClr val="FF0000"/>
                </a:solidFill>
                <a:latin typeface="Calibri" pitchFamily="34" charset="0"/>
              </a:rPr>
              <a:t>L</a:t>
            </a:r>
            <a:endParaRPr lang="en-US" sz="1400" baseline="-250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95" name="TextBox 69"/>
          <p:cNvSpPr txBox="1">
            <a:spLocks noChangeArrowheads="1"/>
          </p:cNvSpPr>
          <p:nvPr/>
        </p:nvSpPr>
        <p:spPr bwMode="auto">
          <a:xfrm>
            <a:off x="6975658" y="2717908"/>
            <a:ext cx="3557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  <a:latin typeface="Calibri" pitchFamily="34" charset="0"/>
              </a:rPr>
              <a:t>d</a:t>
            </a:r>
            <a:r>
              <a:rPr lang="en-US" sz="1400" baseline="-25000" dirty="0" err="1">
                <a:solidFill>
                  <a:srgbClr val="FF0000"/>
                </a:solidFill>
                <a:latin typeface="Calibri" pitchFamily="34" charset="0"/>
              </a:rPr>
              <a:t>U</a:t>
            </a:r>
            <a:endParaRPr lang="en-US" sz="1400" baseline="-250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96" name="TextBox 70"/>
          <p:cNvSpPr txBox="1">
            <a:spLocks noChangeArrowheads="1"/>
          </p:cNvSpPr>
          <p:nvPr/>
        </p:nvSpPr>
        <p:spPr bwMode="auto">
          <a:xfrm>
            <a:off x="6989945" y="2904062"/>
            <a:ext cx="3267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  <a:latin typeface="Calibri" pitchFamily="34" charset="0"/>
              </a:rPr>
              <a:t>a</a:t>
            </a:r>
            <a:r>
              <a:rPr lang="en-US" sz="1400" baseline="-25000" dirty="0" err="1">
                <a:solidFill>
                  <a:srgbClr val="FF0000"/>
                </a:solidFill>
                <a:latin typeface="Calibri" pitchFamily="34" charset="0"/>
              </a:rPr>
              <a:t>Z</a:t>
            </a:r>
            <a:endParaRPr lang="en-US" sz="1400" baseline="-250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7438680" y="3014132"/>
            <a:ext cx="235480" cy="237068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8" name="Picture 7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71487" y="3029475"/>
            <a:ext cx="164572" cy="204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9" name="Straight Connector 98"/>
          <p:cNvCxnSpPr>
            <a:stCxn id="108" idx="4"/>
            <a:endCxn id="107" idx="0"/>
          </p:cNvCxnSpPr>
          <p:nvPr/>
        </p:nvCxnSpPr>
        <p:spPr>
          <a:xfrm>
            <a:off x="8175811" y="2616194"/>
            <a:ext cx="0" cy="575734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al 99"/>
          <p:cNvSpPr>
            <a:spLocks noChangeArrowheads="1"/>
          </p:cNvSpPr>
          <p:nvPr/>
        </p:nvSpPr>
        <p:spPr bwMode="auto">
          <a:xfrm flipV="1">
            <a:off x="7843491" y="2840561"/>
            <a:ext cx="122767" cy="12276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>
            <a:off x="7294745" y="2446862"/>
            <a:ext cx="1814513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9020371" y="3118906"/>
            <a:ext cx="377825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9020371" y="3147481"/>
            <a:ext cx="377825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9404546" y="3090331"/>
            <a:ext cx="0" cy="7620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2"/>
          <p:cNvSpPr txBox="1">
            <a:spLocks noChangeArrowheads="1"/>
          </p:cNvSpPr>
          <p:nvPr/>
        </p:nvSpPr>
        <p:spPr bwMode="auto">
          <a:xfrm>
            <a:off x="9158484" y="2823746"/>
            <a:ext cx="2649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alibri" pitchFamily="34" charset="0"/>
              </a:rPr>
              <a:t>s</a:t>
            </a:r>
            <a:endParaRPr lang="en-US" sz="1600" baseline="-25000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6" name="Oval 105"/>
          <p:cNvSpPr>
            <a:spLocks noChangeArrowheads="1"/>
          </p:cNvSpPr>
          <p:nvPr/>
        </p:nvSpPr>
        <p:spPr bwMode="auto">
          <a:xfrm flipV="1">
            <a:off x="7843491" y="3069161"/>
            <a:ext cx="122767" cy="122767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7" name="Oval 106"/>
          <p:cNvSpPr>
            <a:spLocks noChangeArrowheads="1"/>
          </p:cNvSpPr>
          <p:nvPr/>
        </p:nvSpPr>
        <p:spPr bwMode="auto">
          <a:xfrm flipV="1">
            <a:off x="8114427" y="3069161"/>
            <a:ext cx="122767" cy="122767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8" name="Oval 107"/>
          <p:cNvSpPr>
            <a:spLocks noChangeArrowheads="1"/>
          </p:cNvSpPr>
          <p:nvPr/>
        </p:nvSpPr>
        <p:spPr bwMode="auto">
          <a:xfrm flipV="1">
            <a:off x="8114427" y="2616194"/>
            <a:ext cx="122767" cy="12276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cxnSp>
        <p:nvCxnSpPr>
          <p:cNvPr id="109" name="Straight Connector 108"/>
          <p:cNvCxnSpPr>
            <a:stCxn id="111" idx="4"/>
            <a:endCxn id="110" idx="0"/>
          </p:cNvCxnSpPr>
          <p:nvPr/>
        </p:nvCxnSpPr>
        <p:spPr>
          <a:xfrm>
            <a:off x="8446747" y="2383361"/>
            <a:ext cx="0" cy="808567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Oval 109"/>
          <p:cNvSpPr>
            <a:spLocks noChangeArrowheads="1"/>
          </p:cNvSpPr>
          <p:nvPr/>
        </p:nvSpPr>
        <p:spPr bwMode="auto">
          <a:xfrm flipV="1">
            <a:off x="8385363" y="3069161"/>
            <a:ext cx="122767" cy="122767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11" name="Oval 110"/>
          <p:cNvSpPr>
            <a:spLocks noChangeArrowheads="1"/>
          </p:cNvSpPr>
          <p:nvPr/>
        </p:nvSpPr>
        <p:spPr bwMode="auto">
          <a:xfrm flipV="1">
            <a:off x="8385363" y="2383361"/>
            <a:ext cx="122767" cy="12276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cxnSp>
        <p:nvCxnSpPr>
          <p:cNvPr id="112" name="Straight Connector 111"/>
          <p:cNvCxnSpPr>
            <a:stCxn id="114" idx="4"/>
            <a:endCxn id="113" idx="0"/>
          </p:cNvCxnSpPr>
          <p:nvPr/>
        </p:nvCxnSpPr>
        <p:spPr>
          <a:xfrm>
            <a:off x="8717683" y="2154761"/>
            <a:ext cx="0" cy="1037167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Oval 112"/>
          <p:cNvSpPr>
            <a:spLocks noChangeArrowheads="1"/>
          </p:cNvSpPr>
          <p:nvPr/>
        </p:nvSpPr>
        <p:spPr bwMode="auto">
          <a:xfrm flipV="1">
            <a:off x="8656299" y="3069161"/>
            <a:ext cx="122767" cy="122767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 flipV="1">
            <a:off x="8656299" y="2154761"/>
            <a:ext cx="122767" cy="122767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8941512" y="3009899"/>
            <a:ext cx="235480" cy="237068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16" name="Picture 6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52625" y="3048002"/>
            <a:ext cx="215928" cy="18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7" name="Straight Connector 116"/>
          <p:cNvCxnSpPr/>
          <p:nvPr/>
        </p:nvCxnSpPr>
        <p:spPr>
          <a:xfrm>
            <a:off x="7374122" y="3881962"/>
            <a:ext cx="1814513" cy="0"/>
          </a:xfrm>
          <a:prstGeom prst="line">
            <a:avLst/>
          </a:prstGeom>
          <a:ln w="19050">
            <a:solidFill>
              <a:srgbClr val="33CC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129" idx="0"/>
            <a:endCxn id="135" idx="4"/>
          </p:cNvCxnSpPr>
          <p:nvPr/>
        </p:nvCxnSpPr>
        <p:spPr>
          <a:xfrm flipV="1">
            <a:off x="7984252" y="4504263"/>
            <a:ext cx="0" cy="355608"/>
          </a:xfrm>
          <a:prstGeom prst="line">
            <a:avLst/>
          </a:prstGeom>
          <a:ln w="19050">
            <a:solidFill>
              <a:srgbClr val="33CC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7374122" y="4339162"/>
            <a:ext cx="1814513" cy="0"/>
          </a:xfrm>
          <a:prstGeom prst="line">
            <a:avLst/>
          </a:prstGeom>
          <a:ln w="19050">
            <a:solidFill>
              <a:srgbClr val="33CC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7374122" y="4567762"/>
            <a:ext cx="1814513" cy="0"/>
          </a:xfrm>
          <a:prstGeom prst="line">
            <a:avLst/>
          </a:prstGeom>
          <a:ln w="19050">
            <a:solidFill>
              <a:srgbClr val="33CC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7374122" y="4796362"/>
            <a:ext cx="1814513" cy="0"/>
          </a:xfrm>
          <a:prstGeom prst="line">
            <a:avLst/>
          </a:prstGeom>
          <a:ln w="19050">
            <a:solidFill>
              <a:srgbClr val="33CC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4"/>
          <p:cNvSpPr txBox="1">
            <a:spLocks noChangeArrowheads="1"/>
          </p:cNvSpPr>
          <p:nvPr/>
        </p:nvSpPr>
        <p:spPr bwMode="auto">
          <a:xfrm>
            <a:off x="7055035" y="3666061"/>
            <a:ext cx="3526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solidFill>
                  <a:srgbClr val="33CC33"/>
                </a:solidFill>
                <a:latin typeface="Calibri" pitchFamily="34" charset="0"/>
              </a:rPr>
              <a:t>d</a:t>
            </a:r>
            <a:r>
              <a:rPr lang="en-US" sz="1400" baseline="-25000" dirty="0" err="1">
                <a:solidFill>
                  <a:srgbClr val="33CC33"/>
                </a:solidFill>
                <a:latin typeface="Calibri" pitchFamily="34" charset="0"/>
              </a:rPr>
              <a:t>D</a:t>
            </a:r>
            <a:endParaRPr lang="en-US" sz="1400" baseline="-25000" dirty="0">
              <a:solidFill>
                <a:srgbClr val="33CC33"/>
              </a:solidFill>
              <a:latin typeface="Calibri" pitchFamily="34" charset="0"/>
            </a:endParaRPr>
          </a:p>
        </p:txBody>
      </p:sp>
      <p:sp>
        <p:nvSpPr>
          <p:cNvPr id="123" name="TextBox 67"/>
          <p:cNvSpPr txBox="1">
            <a:spLocks noChangeArrowheads="1"/>
          </p:cNvSpPr>
          <p:nvPr/>
        </p:nvSpPr>
        <p:spPr bwMode="auto">
          <a:xfrm>
            <a:off x="7066147" y="3881962"/>
            <a:ext cx="3439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solidFill>
                  <a:srgbClr val="33CC33"/>
                </a:solidFill>
                <a:latin typeface="Calibri" pitchFamily="34" charset="0"/>
              </a:rPr>
              <a:t>d</a:t>
            </a:r>
            <a:r>
              <a:rPr lang="en-US" sz="1400" baseline="-25000" dirty="0" err="1">
                <a:solidFill>
                  <a:srgbClr val="33CC33"/>
                </a:solidFill>
                <a:latin typeface="Calibri" pitchFamily="34" charset="0"/>
              </a:rPr>
              <a:t>R</a:t>
            </a:r>
            <a:endParaRPr lang="en-US" sz="1400" baseline="-25000" dirty="0">
              <a:solidFill>
                <a:srgbClr val="33CC33"/>
              </a:solidFill>
              <a:latin typeface="Calibri" pitchFamily="34" charset="0"/>
            </a:endParaRPr>
          </a:p>
        </p:txBody>
      </p:sp>
      <p:sp>
        <p:nvSpPr>
          <p:cNvPr id="124" name="TextBox 68"/>
          <p:cNvSpPr txBox="1">
            <a:spLocks noChangeArrowheads="1"/>
          </p:cNvSpPr>
          <p:nvPr/>
        </p:nvSpPr>
        <p:spPr bwMode="auto">
          <a:xfrm>
            <a:off x="7064560" y="4110562"/>
            <a:ext cx="3293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solidFill>
                  <a:srgbClr val="33CC33"/>
                </a:solidFill>
                <a:latin typeface="Calibri" pitchFamily="34" charset="0"/>
              </a:rPr>
              <a:t>d</a:t>
            </a:r>
            <a:r>
              <a:rPr lang="en-US" sz="1400" baseline="-25000" dirty="0" err="1">
                <a:solidFill>
                  <a:srgbClr val="33CC33"/>
                </a:solidFill>
                <a:latin typeface="Calibri" pitchFamily="34" charset="0"/>
              </a:rPr>
              <a:t>L</a:t>
            </a:r>
            <a:endParaRPr lang="en-US" sz="1400" baseline="-25000" dirty="0">
              <a:solidFill>
                <a:srgbClr val="33CC33"/>
              </a:solidFill>
              <a:latin typeface="Calibri" pitchFamily="34" charset="0"/>
            </a:endParaRPr>
          </a:p>
        </p:txBody>
      </p:sp>
      <p:sp>
        <p:nvSpPr>
          <p:cNvPr id="125" name="TextBox 69"/>
          <p:cNvSpPr txBox="1">
            <a:spLocks noChangeArrowheads="1"/>
          </p:cNvSpPr>
          <p:nvPr/>
        </p:nvSpPr>
        <p:spPr bwMode="auto">
          <a:xfrm>
            <a:off x="7055035" y="4381608"/>
            <a:ext cx="3557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>
                <a:solidFill>
                  <a:srgbClr val="33CC33"/>
                </a:solidFill>
                <a:latin typeface="Calibri" pitchFamily="34" charset="0"/>
              </a:rPr>
              <a:t>d</a:t>
            </a:r>
            <a:r>
              <a:rPr lang="en-US" sz="1400" baseline="-25000" dirty="0" err="1">
                <a:solidFill>
                  <a:srgbClr val="33CC33"/>
                </a:solidFill>
                <a:latin typeface="Calibri" pitchFamily="34" charset="0"/>
              </a:rPr>
              <a:t>U</a:t>
            </a:r>
            <a:endParaRPr lang="en-US" sz="1400" baseline="-25000" dirty="0">
              <a:solidFill>
                <a:srgbClr val="33CC33"/>
              </a:solidFill>
              <a:latin typeface="Calibri" pitchFamily="34" charset="0"/>
            </a:endParaRPr>
          </a:p>
        </p:txBody>
      </p:sp>
      <p:sp>
        <p:nvSpPr>
          <p:cNvPr id="126" name="TextBox 70"/>
          <p:cNvSpPr txBox="1">
            <a:spLocks noChangeArrowheads="1"/>
          </p:cNvSpPr>
          <p:nvPr/>
        </p:nvSpPr>
        <p:spPr bwMode="auto">
          <a:xfrm>
            <a:off x="7069322" y="4567762"/>
            <a:ext cx="33855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err="1" smtClean="0">
                <a:solidFill>
                  <a:srgbClr val="33CC33"/>
                </a:solidFill>
                <a:latin typeface="Calibri" pitchFamily="34" charset="0"/>
              </a:rPr>
              <a:t>a</a:t>
            </a:r>
            <a:r>
              <a:rPr lang="en-US" sz="1400" baseline="-25000" dirty="0" err="1" smtClean="0">
                <a:solidFill>
                  <a:srgbClr val="33CC33"/>
                </a:solidFill>
                <a:latin typeface="Calibri" pitchFamily="34" charset="0"/>
              </a:rPr>
              <a:t>X</a:t>
            </a:r>
            <a:endParaRPr lang="en-US" sz="1400" baseline="-25000" dirty="0">
              <a:solidFill>
                <a:srgbClr val="33CC33"/>
              </a:solidFill>
              <a:latin typeface="Calibri" pitchFamily="34" charset="0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7518057" y="4677832"/>
            <a:ext cx="235480" cy="237068"/>
          </a:xfrm>
          <a:prstGeom prst="rect">
            <a:avLst/>
          </a:prstGeom>
          <a:solidFill>
            <a:schemeClr val="bg1"/>
          </a:solidFill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28" name="Straight Connector 127"/>
          <p:cNvCxnSpPr>
            <a:stCxn id="137" idx="0"/>
            <a:endCxn id="136" idx="4"/>
          </p:cNvCxnSpPr>
          <p:nvPr/>
        </p:nvCxnSpPr>
        <p:spPr>
          <a:xfrm flipV="1">
            <a:off x="8255188" y="4271432"/>
            <a:ext cx="0" cy="584200"/>
          </a:xfrm>
          <a:prstGeom prst="line">
            <a:avLst/>
          </a:prstGeom>
          <a:ln w="19050">
            <a:solidFill>
              <a:srgbClr val="33CC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Oval 128"/>
          <p:cNvSpPr>
            <a:spLocks noChangeArrowheads="1"/>
          </p:cNvSpPr>
          <p:nvPr/>
        </p:nvSpPr>
        <p:spPr bwMode="auto">
          <a:xfrm flipV="1">
            <a:off x="7922868" y="4737104"/>
            <a:ext cx="122767" cy="122767"/>
          </a:xfrm>
          <a:prstGeom prst="ellipse">
            <a:avLst/>
          </a:prstGeom>
          <a:solidFill>
            <a:srgbClr val="33CC33"/>
          </a:solidFill>
          <a:ln w="9525" algn="ctr">
            <a:solidFill>
              <a:srgbClr val="33CC33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cxnSp>
        <p:nvCxnSpPr>
          <p:cNvPr id="130" name="Straight Connector 129"/>
          <p:cNvCxnSpPr/>
          <p:nvPr/>
        </p:nvCxnSpPr>
        <p:spPr>
          <a:xfrm>
            <a:off x="7374122" y="4110562"/>
            <a:ext cx="1814513" cy="0"/>
          </a:xfrm>
          <a:prstGeom prst="line">
            <a:avLst/>
          </a:prstGeom>
          <a:ln w="19050">
            <a:solidFill>
              <a:srgbClr val="33CC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>
            <a:off x="9099748" y="4782606"/>
            <a:ext cx="377825" cy="0"/>
          </a:xfrm>
          <a:prstGeom prst="line">
            <a:avLst/>
          </a:prstGeom>
          <a:ln w="19050">
            <a:solidFill>
              <a:srgbClr val="33CC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>
            <a:off x="9099748" y="4811181"/>
            <a:ext cx="377825" cy="0"/>
          </a:xfrm>
          <a:prstGeom prst="line">
            <a:avLst/>
          </a:prstGeom>
          <a:ln w="19050">
            <a:solidFill>
              <a:srgbClr val="33CC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9483923" y="4754031"/>
            <a:ext cx="0" cy="76200"/>
          </a:xfrm>
          <a:prstGeom prst="line">
            <a:avLst/>
          </a:prstGeom>
          <a:ln w="19050">
            <a:solidFill>
              <a:srgbClr val="33CC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02"/>
          <p:cNvSpPr txBox="1">
            <a:spLocks noChangeArrowheads="1"/>
          </p:cNvSpPr>
          <p:nvPr/>
        </p:nvSpPr>
        <p:spPr bwMode="auto">
          <a:xfrm>
            <a:off x="9234684" y="4495913"/>
            <a:ext cx="2649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33CC33"/>
                </a:solidFill>
                <a:latin typeface="Calibri" pitchFamily="34" charset="0"/>
              </a:rPr>
              <a:t>s</a:t>
            </a:r>
            <a:endParaRPr lang="en-US" sz="1600" baseline="-25000" dirty="0">
              <a:solidFill>
                <a:srgbClr val="33CC33"/>
              </a:solidFill>
              <a:latin typeface="Calibri" pitchFamily="34" charset="0"/>
            </a:endParaRPr>
          </a:p>
        </p:txBody>
      </p:sp>
      <p:sp>
        <p:nvSpPr>
          <p:cNvPr id="135" name="Oval 134"/>
          <p:cNvSpPr>
            <a:spLocks noChangeArrowheads="1"/>
          </p:cNvSpPr>
          <p:nvPr/>
        </p:nvSpPr>
        <p:spPr bwMode="auto">
          <a:xfrm flipV="1">
            <a:off x="7922868" y="4504263"/>
            <a:ext cx="122767" cy="122767"/>
          </a:xfrm>
          <a:prstGeom prst="ellipse">
            <a:avLst/>
          </a:prstGeom>
          <a:noFill/>
          <a:ln w="19050" algn="ctr">
            <a:solidFill>
              <a:srgbClr val="33CC33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36" name="Oval 135"/>
          <p:cNvSpPr>
            <a:spLocks noChangeArrowheads="1"/>
          </p:cNvSpPr>
          <p:nvPr/>
        </p:nvSpPr>
        <p:spPr bwMode="auto">
          <a:xfrm flipV="1">
            <a:off x="8193804" y="4271432"/>
            <a:ext cx="122767" cy="122767"/>
          </a:xfrm>
          <a:prstGeom prst="ellipse">
            <a:avLst/>
          </a:prstGeom>
          <a:noFill/>
          <a:ln w="19050" algn="ctr">
            <a:solidFill>
              <a:srgbClr val="33CC33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37" name="Oval 136"/>
          <p:cNvSpPr>
            <a:spLocks noChangeArrowheads="1"/>
          </p:cNvSpPr>
          <p:nvPr/>
        </p:nvSpPr>
        <p:spPr bwMode="auto">
          <a:xfrm flipV="1">
            <a:off x="8193804" y="4732865"/>
            <a:ext cx="122767" cy="122767"/>
          </a:xfrm>
          <a:prstGeom prst="ellipse">
            <a:avLst/>
          </a:prstGeom>
          <a:solidFill>
            <a:srgbClr val="33CC33"/>
          </a:solidFill>
          <a:ln w="9525" algn="ctr">
            <a:solidFill>
              <a:srgbClr val="33CC33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cxnSp>
        <p:nvCxnSpPr>
          <p:cNvPr id="138" name="Straight Connector 137"/>
          <p:cNvCxnSpPr>
            <a:stCxn id="140" idx="0"/>
            <a:endCxn id="139" idx="4"/>
          </p:cNvCxnSpPr>
          <p:nvPr/>
        </p:nvCxnSpPr>
        <p:spPr>
          <a:xfrm flipV="1">
            <a:off x="8526124" y="4047065"/>
            <a:ext cx="0" cy="808567"/>
          </a:xfrm>
          <a:prstGeom prst="line">
            <a:avLst/>
          </a:prstGeom>
          <a:ln w="19050">
            <a:solidFill>
              <a:srgbClr val="33CC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Oval 138"/>
          <p:cNvSpPr>
            <a:spLocks noChangeArrowheads="1"/>
          </p:cNvSpPr>
          <p:nvPr/>
        </p:nvSpPr>
        <p:spPr bwMode="auto">
          <a:xfrm flipV="1">
            <a:off x="8464740" y="4047065"/>
            <a:ext cx="122767" cy="122767"/>
          </a:xfrm>
          <a:prstGeom prst="ellipse">
            <a:avLst/>
          </a:prstGeom>
          <a:noFill/>
          <a:ln w="19050" algn="ctr">
            <a:solidFill>
              <a:srgbClr val="33CC33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40" name="Oval 139"/>
          <p:cNvSpPr>
            <a:spLocks noChangeArrowheads="1"/>
          </p:cNvSpPr>
          <p:nvPr/>
        </p:nvSpPr>
        <p:spPr bwMode="auto">
          <a:xfrm flipV="1">
            <a:off x="8464740" y="4732865"/>
            <a:ext cx="122767" cy="122767"/>
          </a:xfrm>
          <a:prstGeom prst="ellipse">
            <a:avLst/>
          </a:prstGeom>
          <a:solidFill>
            <a:srgbClr val="33CC33"/>
          </a:solidFill>
          <a:ln w="9525" algn="ctr">
            <a:solidFill>
              <a:srgbClr val="33CC33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cxnSp>
        <p:nvCxnSpPr>
          <p:cNvPr id="141" name="Straight Connector 140"/>
          <p:cNvCxnSpPr>
            <a:stCxn id="143" idx="0"/>
            <a:endCxn id="142" idx="4"/>
          </p:cNvCxnSpPr>
          <p:nvPr/>
        </p:nvCxnSpPr>
        <p:spPr>
          <a:xfrm flipV="1">
            <a:off x="8797060" y="3814230"/>
            <a:ext cx="0" cy="1041406"/>
          </a:xfrm>
          <a:prstGeom prst="line">
            <a:avLst/>
          </a:prstGeom>
          <a:ln w="19050">
            <a:solidFill>
              <a:srgbClr val="33CC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/>
          <p:cNvSpPr>
            <a:spLocks noChangeArrowheads="1"/>
          </p:cNvSpPr>
          <p:nvPr/>
        </p:nvSpPr>
        <p:spPr bwMode="auto">
          <a:xfrm flipV="1">
            <a:off x="8735676" y="3814230"/>
            <a:ext cx="122767" cy="122767"/>
          </a:xfrm>
          <a:prstGeom prst="ellipse">
            <a:avLst/>
          </a:prstGeom>
          <a:noFill/>
          <a:ln w="19050" algn="ctr">
            <a:solidFill>
              <a:srgbClr val="33CC33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43" name="Oval 142"/>
          <p:cNvSpPr>
            <a:spLocks noChangeArrowheads="1"/>
          </p:cNvSpPr>
          <p:nvPr/>
        </p:nvSpPr>
        <p:spPr bwMode="auto">
          <a:xfrm flipV="1">
            <a:off x="8735676" y="4732869"/>
            <a:ext cx="122767" cy="122767"/>
          </a:xfrm>
          <a:prstGeom prst="ellipse">
            <a:avLst/>
          </a:prstGeom>
          <a:solidFill>
            <a:srgbClr val="33CC33"/>
          </a:solidFill>
          <a:ln w="9525" algn="ctr">
            <a:solidFill>
              <a:srgbClr val="33CC33"/>
            </a:solidFill>
            <a:round/>
            <a:headEnd/>
            <a:tailEnd/>
          </a:ln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9020889" y="4673599"/>
            <a:ext cx="235480" cy="237068"/>
          </a:xfrm>
          <a:prstGeom prst="rect">
            <a:avLst/>
          </a:prstGeom>
          <a:solidFill>
            <a:schemeClr val="bg1"/>
          </a:solidFill>
          <a:ln w="19050"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45" name="Picture 8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32357" y="4694767"/>
            <a:ext cx="203199" cy="191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" name="Picture 6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32015" y="4700588"/>
            <a:ext cx="214842" cy="183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7" name="Straight Connector 146"/>
          <p:cNvCxnSpPr/>
          <p:nvPr/>
        </p:nvCxnSpPr>
        <p:spPr bwMode="auto">
          <a:xfrm>
            <a:off x="2032000" y="1892300"/>
            <a:ext cx="0" cy="304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8" name="Straight Connector 147"/>
          <p:cNvCxnSpPr/>
          <p:nvPr/>
        </p:nvCxnSpPr>
        <p:spPr bwMode="auto">
          <a:xfrm>
            <a:off x="2641600" y="1892300"/>
            <a:ext cx="0" cy="304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9" name="Straight Connector 148"/>
          <p:cNvCxnSpPr/>
          <p:nvPr/>
        </p:nvCxnSpPr>
        <p:spPr bwMode="auto">
          <a:xfrm>
            <a:off x="3251200" y="1892300"/>
            <a:ext cx="0" cy="304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0" name="Straight Connector 149"/>
          <p:cNvCxnSpPr/>
          <p:nvPr/>
        </p:nvCxnSpPr>
        <p:spPr bwMode="auto">
          <a:xfrm>
            <a:off x="3860800" y="1892300"/>
            <a:ext cx="0" cy="304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1" name="Straight Connector 150"/>
          <p:cNvCxnSpPr/>
          <p:nvPr/>
        </p:nvCxnSpPr>
        <p:spPr bwMode="auto">
          <a:xfrm>
            <a:off x="4470400" y="1892300"/>
            <a:ext cx="0" cy="304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2" name="Straight Connector 151"/>
          <p:cNvCxnSpPr/>
          <p:nvPr/>
        </p:nvCxnSpPr>
        <p:spPr bwMode="auto">
          <a:xfrm>
            <a:off x="1422400" y="18923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" name="Straight Connector 152"/>
          <p:cNvCxnSpPr/>
          <p:nvPr/>
        </p:nvCxnSpPr>
        <p:spPr bwMode="auto">
          <a:xfrm>
            <a:off x="1422400" y="25019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4" name="Straight Connector 153"/>
          <p:cNvCxnSpPr/>
          <p:nvPr/>
        </p:nvCxnSpPr>
        <p:spPr bwMode="auto">
          <a:xfrm>
            <a:off x="1422400" y="31115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" name="Straight Connector 154"/>
          <p:cNvCxnSpPr/>
          <p:nvPr/>
        </p:nvCxnSpPr>
        <p:spPr bwMode="auto">
          <a:xfrm>
            <a:off x="1422400" y="37211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6" name="Straight Connector 155"/>
          <p:cNvCxnSpPr/>
          <p:nvPr/>
        </p:nvCxnSpPr>
        <p:spPr bwMode="auto">
          <a:xfrm>
            <a:off x="1422400" y="43307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7" name="Straight Connector 156"/>
          <p:cNvCxnSpPr/>
          <p:nvPr/>
        </p:nvCxnSpPr>
        <p:spPr bwMode="auto">
          <a:xfrm>
            <a:off x="1422400" y="49403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8" name="Oval 157"/>
          <p:cNvSpPr/>
          <p:nvPr/>
        </p:nvSpPr>
        <p:spPr>
          <a:xfrm flipV="1">
            <a:off x="22606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59" name="Oval 158"/>
          <p:cNvSpPr/>
          <p:nvPr/>
        </p:nvSpPr>
        <p:spPr>
          <a:xfrm flipV="1">
            <a:off x="28702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60" name="Oval 159"/>
          <p:cNvSpPr/>
          <p:nvPr/>
        </p:nvSpPr>
        <p:spPr>
          <a:xfrm flipV="1">
            <a:off x="46990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61" name="Oval 160"/>
          <p:cNvSpPr/>
          <p:nvPr/>
        </p:nvSpPr>
        <p:spPr>
          <a:xfrm flipV="1">
            <a:off x="2260600" y="2425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62" name="Oval 161"/>
          <p:cNvSpPr/>
          <p:nvPr/>
        </p:nvSpPr>
        <p:spPr>
          <a:xfrm flipV="1">
            <a:off x="4699000" y="2425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63" name="Oval 162"/>
          <p:cNvSpPr/>
          <p:nvPr/>
        </p:nvSpPr>
        <p:spPr>
          <a:xfrm flipV="1">
            <a:off x="1651000" y="3035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64" name="Oval 163"/>
          <p:cNvSpPr/>
          <p:nvPr/>
        </p:nvSpPr>
        <p:spPr>
          <a:xfrm flipV="1">
            <a:off x="2260600" y="3035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65" name="Oval 164"/>
          <p:cNvSpPr/>
          <p:nvPr/>
        </p:nvSpPr>
        <p:spPr>
          <a:xfrm flipV="1">
            <a:off x="4699000" y="3035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66" name="Oval 165"/>
          <p:cNvSpPr/>
          <p:nvPr/>
        </p:nvSpPr>
        <p:spPr>
          <a:xfrm flipV="1">
            <a:off x="1651000" y="3644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67" name="Oval 166"/>
          <p:cNvSpPr/>
          <p:nvPr/>
        </p:nvSpPr>
        <p:spPr>
          <a:xfrm flipV="1">
            <a:off x="1651000" y="4254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68" name="Oval 167"/>
          <p:cNvSpPr/>
          <p:nvPr/>
        </p:nvSpPr>
        <p:spPr>
          <a:xfrm flipV="1">
            <a:off x="2870200" y="4254500"/>
            <a:ext cx="152400" cy="152400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69" name="Oval 168"/>
          <p:cNvSpPr/>
          <p:nvPr/>
        </p:nvSpPr>
        <p:spPr>
          <a:xfrm flipV="1">
            <a:off x="16510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70" name="Oval 169"/>
          <p:cNvSpPr/>
          <p:nvPr/>
        </p:nvSpPr>
        <p:spPr>
          <a:xfrm flipV="1">
            <a:off x="34798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71" name="Oval 170"/>
          <p:cNvSpPr/>
          <p:nvPr/>
        </p:nvSpPr>
        <p:spPr>
          <a:xfrm flipV="1">
            <a:off x="46990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72" name="Oval 171"/>
          <p:cNvSpPr/>
          <p:nvPr/>
        </p:nvSpPr>
        <p:spPr>
          <a:xfrm flipV="1">
            <a:off x="1955800" y="2730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73" name="Oval 172"/>
          <p:cNvSpPr/>
          <p:nvPr/>
        </p:nvSpPr>
        <p:spPr>
          <a:xfrm flipV="1">
            <a:off x="1955800" y="3340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74" name="Oval 173"/>
          <p:cNvSpPr/>
          <p:nvPr/>
        </p:nvSpPr>
        <p:spPr>
          <a:xfrm flipV="1">
            <a:off x="1955800" y="4559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75" name="Oval 174"/>
          <p:cNvSpPr/>
          <p:nvPr/>
        </p:nvSpPr>
        <p:spPr>
          <a:xfrm flipV="1">
            <a:off x="2565400" y="2120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76" name="Oval 175"/>
          <p:cNvSpPr/>
          <p:nvPr/>
        </p:nvSpPr>
        <p:spPr>
          <a:xfrm flipV="1">
            <a:off x="3175000" y="2120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77" name="Oval 176"/>
          <p:cNvSpPr/>
          <p:nvPr/>
        </p:nvSpPr>
        <p:spPr>
          <a:xfrm flipV="1">
            <a:off x="3175000" y="334010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78" name="Oval 177"/>
          <p:cNvSpPr/>
          <p:nvPr/>
        </p:nvSpPr>
        <p:spPr>
          <a:xfrm flipV="1">
            <a:off x="3175000" y="4559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79" name="Oval 178"/>
          <p:cNvSpPr/>
          <p:nvPr/>
        </p:nvSpPr>
        <p:spPr>
          <a:xfrm flipV="1">
            <a:off x="4394200" y="2120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80" name="Oval 179"/>
          <p:cNvSpPr/>
          <p:nvPr/>
        </p:nvSpPr>
        <p:spPr>
          <a:xfrm flipV="1">
            <a:off x="4089400" y="2425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81" name="Oval 180"/>
          <p:cNvSpPr/>
          <p:nvPr/>
        </p:nvSpPr>
        <p:spPr>
          <a:xfrm flipV="1">
            <a:off x="4089400" y="3035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82" name="Oval 181"/>
          <p:cNvSpPr/>
          <p:nvPr/>
        </p:nvSpPr>
        <p:spPr>
          <a:xfrm flipV="1">
            <a:off x="2870200" y="3644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83" name="Oval 182"/>
          <p:cNvSpPr/>
          <p:nvPr/>
        </p:nvSpPr>
        <p:spPr>
          <a:xfrm flipV="1">
            <a:off x="4089400" y="4254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84" name="Oval 183"/>
          <p:cNvSpPr/>
          <p:nvPr/>
        </p:nvSpPr>
        <p:spPr>
          <a:xfrm flipV="1">
            <a:off x="40894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85" name="Oval 184"/>
          <p:cNvSpPr/>
          <p:nvPr/>
        </p:nvSpPr>
        <p:spPr>
          <a:xfrm flipV="1">
            <a:off x="2565400" y="3340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86" name="Oval 185"/>
          <p:cNvSpPr/>
          <p:nvPr/>
        </p:nvSpPr>
        <p:spPr>
          <a:xfrm flipV="1">
            <a:off x="3784600" y="2730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87" name="Oval 186"/>
          <p:cNvSpPr/>
          <p:nvPr/>
        </p:nvSpPr>
        <p:spPr>
          <a:xfrm flipV="1">
            <a:off x="3784600" y="4559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88" name="Oval 187"/>
          <p:cNvSpPr/>
          <p:nvPr/>
        </p:nvSpPr>
        <p:spPr>
          <a:xfrm flipV="1">
            <a:off x="4394200" y="2730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89" name="Oval 188"/>
          <p:cNvSpPr/>
          <p:nvPr/>
        </p:nvSpPr>
        <p:spPr>
          <a:xfrm flipV="1">
            <a:off x="4394200" y="4559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90" name="Oval 189"/>
          <p:cNvSpPr/>
          <p:nvPr/>
        </p:nvSpPr>
        <p:spPr>
          <a:xfrm flipV="1">
            <a:off x="22606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91" name="Oval 190"/>
          <p:cNvSpPr/>
          <p:nvPr/>
        </p:nvSpPr>
        <p:spPr>
          <a:xfrm flipV="1">
            <a:off x="28702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92" name="Oval 191"/>
          <p:cNvSpPr/>
          <p:nvPr/>
        </p:nvSpPr>
        <p:spPr>
          <a:xfrm flipV="1">
            <a:off x="2565400" y="4559300"/>
            <a:ext cx="152400" cy="152400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93" name="Oval 192"/>
          <p:cNvSpPr/>
          <p:nvPr/>
        </p:nvSpPr>
        <p:spPr>
          <a:xfrm flipV="1">
            <a:off x="34798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94" name="Oval 193"/>
          <p:cNvSpPr/>
          <p:nvPr/>
        </p:nvSpPr>
        <p:spPr>
          <a:xfrm flipV="1">
            <a:off x="40894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95" name="Oval 194"/>
          <p:cNvSpPr/>
          <p:nvPr/>
        </p:nvSpPr>
        <p:spPr>
          <a:xfrm flipV="1">
            <a:off x="3784600" y="2120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96" name="Oval 195"/>
          <p:cNvSpPr/>
          <p:nvPr/>
        </p:nvSpPr>
        <p:spPr>
          <a:xfrm flipV="1">
            <a:off x="1651000" y="2425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97" name="Oval 196"/>
          <p:cNvSpPr/>
          <p:nvPr/>
        </p:nvSpPr>
        <p:spPr>
          <a:xfrm flipV="1">
            <a:off x="1955800" y="2120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98" name="Oval 197"/>
          <p:cNvSpPr/>
          <p:nvPr/>
        </p:nvSpPr>
        <p:spPr>
          <a:xfrm flipV="1">
            <a:off x="16510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99" name="Oval 198"/>
          <p:cNvSpPr/>
          <p:nvPr/>
        </p:nvSpPr>
        <p:spPr>
          <a:xfrm flipV="1">
            <a:off x="4089400" y="3644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0" name="Oval 199"/>
          <p:cNvSpPr/>
          <p:nvPr/>
        </p:nvSpPr>
        <p:spPr>
          <a:xfrm flipV="1">
            <a:off x="3784600" y="334010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1" name="Oval 200"/>
          <p:cNvSpPr/>
          <p:nvPr/>
        </p:nvSpPr>
        <p:spPr>
          <a:xfrm flipV="1">
            <a:off x="4394200" y="3340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2" name="Oval 201"/>
          <p:cNvSpPr/>
          <p:nvPr/>
        </p:nvSpPr>
        <p:spPr>
          <a:xfrm flipV="1">
            <a:off x="3479800" y="364490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3" name="Oval 202"/>
          <p:cNvSpPr/>
          <p:nvPr/>
        </p:nvSpPr>
        <p:spPr>
          <a:xfrm flipV="1">
            <a:off x="2260600" y="4254500"/>
            <a:ext cx="152400" cy="152400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4" name="Oval 203"/>
          <p:cNvSpPr/>
          <p:nvPr/>
        </p:nvSpPr>
        <p:spPr>
          <a:xfrm flipV="1">
            <a:off x="3479800" y="4254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5" name="Oval 204"/>
          <p:cNvSpPr/>
          <p:nvPr/>
        </p:nvSpPr>
        <p:spPr>
          <a:xfrm flipV="1">
            <a:off x="1955800" y="3949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6" name="Oval 205"/>
          <p:cNvSpPr/>
          <p:nvPr/>
        </p:nvSpPr>
        <p:spPr>
          <a:xfrm flipV="1">
            <a:off x="3784600" y="3949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7" name="Oval 206"/>
          <p:cNvSpPr/>
          <p:nvPr/>
        </p:nvSpPr>
        <p:spPr>
          <a:xfrm flipV="1">
            <a:off x="2260600" y="3644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8" name="Oval 207"/>
          <p:cNvSpPr/>
          <p:nvPr/>
        </p:nvSpPr>
        <p:spPr>
          <a:xfrm flipV="1">
            <a:off x="3175000" y="3949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9" name="Oval 208"/>
          <p:cNvSpPr/>
          <p:nvPr/>
        </p:nvSpPr>
        <p:spPr>
          <a:xfrm flipV="1">
            <a:off x="2565400" y="3949700"/>
            <a:ext cx="152400" cy="152400"/>
          </a:xfrm>
          <a:prstGeom prst="ellipse">
            <a:avLst/>
          </a:prstGeom>
          <a:solidFill>
            <a:srgbClr val="33CC33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10" name="Oval 209"/>
          <p:cNvSpPr/>
          <p:nvPr/>
        </p:nvSpPr>
        <p:spPr>
          <a:xfrm flipV="1">
            <a:off x="4699000" y="3644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11" name="Oval 210"/>
          <p:cNvSpPr/>
          <p:nvPr/>
        </p:nvSpPr>
        <p:spPr>
          <a:xfrm flipV="1">
            <a:off x="4699000" y="4254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12" name="Oval 211"/>
          <p:cNvSpPr/>
          <p:nvPr/>
        </p:nvSpPr>
        <p:spPr>
          <a:xfrm flipV="1">
            <a:off x="4394200" y="3949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13" name="Oval 212"/>
          <p:cNvSpPr/>
          <p:nvPr/>
        </p:nvSpPr>
        <p:spPr>
          <a:xfrm flipV="1">
            <a:off x="2870200" y="2425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14" name="Oval 213"/>
          <p:cNvSpPr/>
          <p:nvPr/>
        </p:nvSpPr>
        <p:spPr>
          <a:xfrm flipV="1">
            <a:off x="2870200" y="3035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15" name="Oval 214"/>
          <p:cNvSpPr/>
          <p:nvPr/>
        </p:nvSpPr>
        <p:spPr>
          <a:xfrm flipV="1">
            <a:off x="2565400" y="2730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16" name="Oval 215"/>
          <p:cNvSpPr/>
          <p:nvPr/>
        </p:nvSpPr>
        <p:spPr>
          <a:xfrm flipV="1">
            <a:off x="3175000" y="2730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17" name="Oval 216"/>
          <p:cNvSpPr/>
          <p:nvPr/>
        </p:nvSpPr>
        <p:spPr>
          <a:xfrm flipV="1">
            <a:off x="3479800" y="2425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18" name="Oval 217"/>
          <p:cNvSpPr/>
          <p:nvPr/>
        </p:nvSpPr>
        <p:spPr>
          <a:xfrm flipV="1">
            <a:off x="3479800" y="3035300"/>
            <a:ext cx="152400" cy="1524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907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582529"/>
            <a:ext cx="11209064" cy="1092474"/>
          </a:xfrm>
        </p:spPr>
        <p:txBody>
          <a:bodyPr anchor="ctr"/>
          <a:lstStyle/>
          <a:p>
            <a:r>
              <a:rPr lang="en-US" dirty="0"/>
              <a:t>How do the Logical Operators Look Like? How can Error Decoding Fail?</a:t>
            </a:r>
          </a:p>
        </p:txBody>
      </p:sp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Content Placeholder 6" title="Text box"/>
          <p:cNvSpPr txBox="1">
            <a:spLocks/>
          </p:cNvSpPr>
          <p:nvPr/>
        </p:nvSpPr>
        <p:spPr>
          <a:xfrm>
            <a:off x="442452" y="5154701"/>
            <a:ext cx="11209064" cy="57299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chemeClr val="tx2"/>
                </a:solidFill>
              </a:rPr>
              <a:t>-	Logical </a:t>
            </a:r>
            <a:r>
              <a:rPr lang="en-US" sz="2600" dirty="0">
                <a:solidFill>
                  <a:schemeClr val="tx2"/>
                </a:solidFill>
              </a:rPr>
              <a:t>X and Z gates consist of single </a:t>
            </a:r>
            <a:r>
              <a:rPr lang="en-US" sz="2600" dirty="0" err="1">
                <a:solidFill>
                  <a:schemeClr val="tx2"/>
                </a:solidFill>
              </a:rPr>
              <a:t>qubit</a:t>
            </a:r>
            <a:r>
              <a:rPr lang="en-US" sz="2600" dirty="0">
                <a:solidFill>
                  <a:schemeClr val="tx2"/>
                </a:solidFill>
              </a:rPr>
              <a:t> X and Z on chains across the surface; code distance d=6</a:t>
            </a:r>
          </a:p>
        </p:txBody>
      </p:sp>
      <p:sp>
        <p:nvSpPr>
          <p:cNvPr id="17" name="Content Placeholder 6" title="Text box"/>
          <p:cNvSpPr txBox="1">
            <a:spLocks/>
          </p:cNvSpPr>
          <p:nvPr/>
        </p:nvSpPr>
        <p:spPr>
          <a:xfrm>
            <a:off x="442452" y="6006771"/>
            <a:ext cx="11209064" cy="53372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rgbClr val="000000"/>
                </a:solidFill>
              </a:rPr>
              <a:t>-	These </a:t>
            </a:r>
            <a:r>
              <a:rPr lang="en-US" sz="2600" dirty="0">
                <a:solidFill>
                  <a:srgbClr val="000000"/>
                </a:solidFill>
              </a:rPr>
              <a:t>operations change the encoded state </a:t>
            </a:r>
          </a:p>
          <a:p>
            <a:pPr lvl="0">
              <a:buClr>
                <a:schemeClr val="accent2"/>
              </a:buClr>
              <a:buSzPct val="100000"/>
            </a:pPr>
            <a:endParaRPr lang="en-US" sz="2600" dirty="0">
              <a:solidFill>
                <a:srgbClr val="000000"/>
              </a:solidFill>
            </a:endParaRPr>
          </a:p>
        </p:txBody>
      </p:sp>
      <p:cxnSp>
        <p:nvCxnSpPr>
          <p:cNvPr id="504" name="Straight Connector 503"/>
          <p:cNvCxnSpPr/>
          <p:nvPr/>
        </p:nvCxnSpPr>
        <p:spPr bwMode="auto">
          <a:xfrm>
            <a:off x="2032000" y="1892300"/>
            <a:ext cx="0" cy="304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5" name="Straight Connector 504"/>
          <p:cNvCxnSpPr/>
          <p:nvPr/>
        </p:nvCxnSpPr>
        <p:spPr bwMode="auto">
          <a:xfrm>
            <a:off x="2641600" y="1892300"/>
            <a:ext cx="0" cy="304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6" name="Straight Connector 505"/>
          <p:cNvCxnSpPr/>
          <p:nvPr/>
        </p:nvCxnSpPr>
        <p:spPr bwMode="auto">
          <a:xfrm>
            <a:off x="3251200" y="1892300"/>
            <a:ext cx="0" cy="304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7" name="Straight Connector 506"/>
          <p:cNvCxnSpPr/>
          <p:nvPr/>
        </p:nvCxnSpPr>
        <p:spPr bwMode="auto">
          <a:xfrm>
            <a:off x="3860800" y="1892300"/>
            <a:ext cx="0" cy="304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8" name="Straight Connector 507"/>
          <p:cNvCxnSpPr/>
          <p:nvPr/>
        </p:nvCxnSpPr>
        <p:spPr bwMode="auto">
          <a:xfrm>
            <a:off x="4470400" y="1892300"/>
            <a:ext cx="0" cy="304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9" name="Straight Connector 508"/>
          <p:cNvCxnSpPr/>
          <p:nvPr/>
        </p:nvCxnSpPr>
        <p:spPr bwMode="auto">
          <a:xfrm>
            <a:off x="1422400" y="18923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0" name="Straight Connector 509"/>
          <p:cNvCxnSpPr/>
          <p:nvPr/>
        </p:nvCxnSpPr>
        <p:spPr bwMode="auto">
          <a:xfrm>
            <a:off x="1422400" y="25019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1" name="Straight Connector 510"/>
          <p:cNvCxnSpPr/>
          <p:nvPr/>
        </p:nvCxnSpPr>
        <p:spPr bwMode="auto">
          <a:xfrm>
            <a:off x="1422400" y="31115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2" name="Straight Connector 511"/>
          <p:cNvCxnSpPr/>
          <p:nvPr/>
        </p:nvCxnSpPr>
        <p:spPr bwMode="auto">
          <a:xfrm>
            <a:off x="1422400" y="37211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3" name="Straight Connector 512"/>
          <p:cNvCxnSpPr/>
          <p:nvPr/>
        </p:nvCxnSpPr>
        <p:spPr bwMode="auto">
          <a:xfrm>
            <a:off x="1422400" y="43307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4" name="Straight Connector 513"/>
          <p:cNvCxnSpPr/>
          <p:nvPr/>
        </p:nvCxnSpPr>
        <p:spPr bwMode="auto">
          <a:xfrm>
            <a:off x="1422400" y="49403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5" name="Oval 514"/>
          <p:cNvSpPr/>
          <p:nvPr/>
        </p:nvSpPr>
        <p:spPr>
          <a:xfrm flipV="1">
            <a:off x="22606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6" name="Oval 515"/>
          <p:cNvSpPr/>
          <p:nvPr/>
        </p:nvSpPr>
        <p:spPr>
          <a:xfrm flipV="1">
            <a:off x="28702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7" name="Oval 516"/>
          <p:cNvSpPr/>
          <p:nvPr/>
        </p:nvSpPr>
        <p:spPr>
          <a:xfrm flipV="1">
            <a:off x="46990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8" name="Oval 517"/>
          <p:cNvSpPr/>
          <p:nvPr/>
        </p:nvSpPr>
        <p:spPr>
          <a:xfrm flipV="1">
            <a:off x="2260600" y="2425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9" name="Oval 518"/>
          <p:cNvSpPr/>
          <p:nvPr/>
        </p:nvSpPr>
        <p:spPr>
          <a:xfrm flipV="1">
            <a:off x="4699000" y="2425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0" name="Oval 519"/>
          <p:cNvSpPr/>
          <p:nvPr/>
        </p:nvSpPr>
        <p:spPr>
          <a:xfrm flipV="1">
            <a:off x="1651000" y="3035300"/>
            <a:ext cx="152400" cy="152400"/>
          </a:xfrm>
          <a:prstGeom prst="ellipse">
            <a:avLst/>
          </a:prstGeom>
          <a:solidFill>
            <a:srgbClr val="FF9900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1" name="Oval 520"/>
          <p:cNvSpPr/>
          <p:nvPr/>
        </p:nvSpPr>
        <p:spPr>
          <a:xfrm flipV="1">
            <a:off x="2260600" y="3035300"/>
            <a:ext cx="152400" cy="152400"/>
          </a:xfrm>
          <a:prstGeom prst="ellipse">
            <a:avLst/>
          </a:prstGeom>
          <a:solidFill>
            <a:srgbClr val="FF9900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2" name="Oval 521"/>
          <p:cNvSpPr/>
          <p:nvPr/>
        </p:nvSpPr>
        <p:spPr>
          <a:xfrm flipV="1">
            <a:off x="4699000" y="3035300"/>
            <a:ext cx="152400" cy="152400"/>
          </a:xfrm>
          <a:prstGeom prst="ellipse">
            <a:avLst/>
          </a:prstGeom>
          <a:solidFill>
            <a:srgbClr val="FF9900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3" name="Oval 522"/>
          <p:cNvSpPr/>
          <p:nvPr/>
        </p:nvSpPr>
        <p:spPr>
          <a:xfrm flipV="1">
            <a:off x="1651000" y="3644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4" name="Oval 523"/>
          <p:cNvSpPr/>
          <p:nvPr/>
        </p:nvSpPr>
        <p:spPr>
          <a:xfrm flipV="1">
            <a:off x="1651000" y="4254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5" name="Oval 524"/>
          <p:cNvSpPr/>
          <p:nvPr/>
        </p:nvSpPr>
        <p:spPr>
          <a:xfrm flipV="1">
            <a:off x="2870200" y="4254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6" name="Oval 525"/>
          <p:cNvSpPr/>
          <p:nvPr/>
        </p:nvSpPr>
        <p:spPr>
          <a:xfrm flipV="1">
            <a:off x="16510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7" name="Oval 526"/>
          <p:cNvSpPr/>
          <p:nvPr/>
        </p:nvSpPr>
        <p:spPr>
          <a:xfrm flipV="1">
            <a:off x="34798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8" name="Oval 527"/>
          <p:cNvSpPr/>
          <p:nvPr/>
        </p:nvSpPr>
        <p:spPr>
          <a:xfrm flipV="1">
            <a:off x="46990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9" name="Oval 528"/>
          <p:cNvSpPr/>
          <p:nvPr/>
        </p:nvSpPr>
        <p:spPr>
          <a:xfrm flipV="1">
            <a:off x="1955800" y="2730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0" name="Oval 529"/>
          <p:cNvSpPr/>
          <p:nvPr/>
        </p:nvSpPr>
        <p:spPr>
          <a:xfrm flipV="1">
            <a:off x="1955800" y="3340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1" name="Oval 530"/>
          <p:cNvSpPr/>
          <p:nvPr/>
        </p:nvSpPr>
        <p:spPr>
          <a:xfrm flipV="1">
            <a:off x="1955800" y="4559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2" name="Oval 531"/>
          <p:cNvSpPr/>
          <p:nvPr/>
        </p:nvSpPr>
        <p:spPr>
          <a:xfrm flipV="1">
            <a:off x="2565400" y="2120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3" name="Oval 532"/>
          <p:cNvSpPr/>
          <p:nvPr/>
        </p:nvSpPr>
        <p:spPr>
          <a:xfrm flipV="1">
            <a:off x="3175000" y="2120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4" name="Oval 533"/>
          <p:cNvSpPr/>
          <p:nvPr/>
        </p:nvSpPr>
        <p:spPr>
          <a:xfrm flipV="1">
            <a:off x="3175000" y="3340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5" name="Oval 534"/>
          <p:cNvSpPr/>
          <p:nvPr/>
        </p:nvSpPr>
        <p:spPr>
          <a:xfrm flipV="1">
            <a:off x="3175000" y="4559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6" name="Oval 535"/>
          <p:cNvSpPr/>
          <p:nvPr/>
        </p:nvSpPr>
        <p:spPr>
          <a:xfrm flipV="1">
            <a:off x="4394200" y="2120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7" name="Oval 536"/>
          <p:cNvSpPr/>
          <p:nvPr/>
        </p:nvSpPr>
        <p:spPr>
          <a:xfrm flipV="1">
            <a:off x="4089400" y="2425700"/>
            <a:ext cx="152400" cy="152400"/>
          </a:xfrm>
          <a:prstGeom prst="ellipse">
            <a:avLst/>
          </a:prstGeom>
          <a:solidFill>
            <a:srgbClr val="0000FF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8" name="Oval 537"/>
          <p:cNvSpPr/>
          <p:nvPr/>
        </p:nvSpPr>
        <p:spPr>
          <a:xfrm flipV="1">
            <a:off x="4089400" y="3035300"/>
            <a:ext cx="152400" cy="152400"/>
          </a:xfrm>
          <a:prstGeom prst="ellipse">
            <a:avLst/>
          </a:prstGeom>
          <a:gradFill flip="none" rotWithShape="1">
            <a:gsLst>
              <a:gs pos="0">
                <a:srgbClr val="0000FF"/>
              </a:gs>
              <a:gs pos="100000">
                <a:srgbClr val="FF9900"/>
              </a:gs>
            </a:gsLst>
            <a:lin ang="10800000" scaled="0"/>
            <a:tileRect/>
          </a:gra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9" name="Oval 538"/>
          <p:cNvSpPr/>
          <p:nvPr/>
        </p:nvSpPr>
        <p:spPr>
          <a:xfrm flipV="1">
            <a:off x="2870200" y="3644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0" name="Oval 539"/>
          <p:cNvSpPr/>
          <p:nvPr/>
        </p:nvSpPr>
        <p:spPr>
          <a:xfrm flipV="1">
            <a:off x="4089400" y="4254500"/>
            <a:ext cx="152400" cy="152400"/>
          </a:xfrm>
          <a:prstGeom prst="ellipse">
            <a:avLst/>
          </a:prstGeom>
          <a:solidFill>
            <a:srgbClr val="0000FF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1" name="Oval 540"/>
          <p:cNvSpPr/>
          <p:nvPr/>
        </p:nvSpPr>
        <p:spPr>
          <a:xfrm flipV="1">
            <a:off x="4089400" y="4864100"/>
            <a:ext cx="152400" cy="152400"/>
          </a:xfrm>
          <a:prstGeom prst="ellipse">
            <a:avLst/>
          </a:prstGeom>
          <a:solidFill>
            <a:srgbClr val="0000FF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2" name="Oval 541"/>
          <p:cNvSpPr/>
          <p:nvPr/>
        </p:nvSpPr>
        <p:spPr>
          <a:xfrm flipV="1">
            <a:off x="2565400" y="3340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3" name="Oval 542"/>
          <p:cNvSpPr/>
          <p:nvPr/>
        </p:nvSpPr>
        <p:spPr>
          <a:xfrm flipV="1">
            <a:off x="3784600" y="2730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4" name="Oval 543"/>
          <p:cNvSpPr/>
          <p:nvPr/>
        </p:nvSpPr>
        <p:spPr>
          <a:xfrm flipV="1">
            <a:off x="3784600" y="4559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5" name="Oval 544"/>
          <p:cNvSpPr/>
          <p:nvPr/>
        </p:nvSpPr>
        <p:spPr>
          <a:xfrm flipV="1">
            <a:off x="4394200" y="2730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6" name="Oval 545"/>
          <p:cNvSpPr/>
          <p:nvPr/>
        </p:nvSpPr>
        <p:spPr>
          <a:xfrm flipV="1">
            <a:off x="4394200" y="4559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7" name="Oval 546"/>
          <p:cNvSpPr/>
          <p:nvPr/>
        </p:nvSpPr>
        <p:spPr>
          <a:xfrm flipV="1">
            <a:off x="22606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8" name="Oval 547"/>
          <p:cNvSpPr/>
          <p:nvPr/>
        </p:nvSpPr>
        <p:spPr>
          <a:xfrm flipV="1">
            <a:off x="28702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9" name="Oval 548"/>
          <p:cNvSpPr/>
          <p:nvPr/>
        </p:nvSpPr>
        <p:spPr>
          <a:xfrm flipV="1">
            <a:off x="2565400" y="4559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0" name="Oval 549"/>
          <p:cNvSpPr/>
          <p:nvPr/>
        </p:nvSpPr>
        <p:spPr>
          <a:xfrm flipV="1">
            <a:off x="34798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1" name="Oval 550"/>
          <p:cNvSpPr/>
          <p:nvPr/>
        </p:nvSpPr>
        <p:spPr>
          <a:xfrm flipV="1">
            <a:off x="4089400" y="1816100"/>
            <a:ext cx="152400" cy="152400"/>
          </a:xfrm>
          <a:prstGeom prst="ellipse">
            <a:avLst/>
          </a:prstGeom>
          <a:solidFill>
            <a:srgbClr val="0000FF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2" name="Oval 551"/>
          <p:cNvSpPr/>
          <p:nvPr/>
        </p:nvSpPr>
        <p:spPr>
          <a:xfrm flipV="1">
            <a:off x="3784600" y="2120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3" name="Oval 552"/>
          <p:cNvSpPr/>
          <p:nvPr/>
        </p:nvSpPr>
        <p:spPr>
          <a:xfrm flipV="1">
            <a:off x="1651000" y="2425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4" name="Oval 553"/>
          <p:cNvSpPr/>
          <p:nvPr/>
        </p:nvSpPr>
        <p:spPr>
          <a:xfrm flipV="1">
            <a:off x="1955800" y="2120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5" name="Oval 554"/>
          <p:cNvSpPr/>
          <p:nvPr/>
        </p:nvSpPr>
        <p:spPr>
          <a:xfrm flipV="1">
            <a:off x="16510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6" name="Oval 555"/>
          <p:cNvSpPr/>
          <p:nvPr/>
        </p:nvSpPr>
        <p:spPr>
          <a:xfrm flipV="1">
            <a:off x="4089400" y="3644900"/>
            <a:ext cx="152400" cy="152400"/>
          </a:xfrm>
          <a:prstGeom prst="ellipse">
            <a:avLst/>
          </a:prstGeom>
          <a:solidFill>
            <a:srgbClr val="0000FF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7" name="Oval 556"/>
          <p:cNvSpPr/>
          <p:nvPr/>
        </p:nvSpPr>
        <p:spPr>
          <a:xfrm flipV="1">
            <a:off x="3784600" y="3340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8" name="Oval 557"/>
          <p:cNvSpPr/>
          <p:nvPr/>
        </p:nvSpPr>
        <p:spPr>
          <a:xfrm flipV="1">
            <a:off x="4394200" y="3340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9" name="Oval 558"/>
          <p:cNvSpPr/>
          <p:nvPr/>
        </p:nvSpPr>
        <p:spPr>
          <a:xfrm flipV="1">
            <a:off x="3479800" y="3644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0" name="Oval 559"/>
          <p:cNvSpPr/>
          <p:nvPr/>
        </p:nvSpPr>
        <p:spPr>
          <a:xfrm flipV="1">
            <a:off x="2260600" y="4254500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1" name="Oval 560"/>
          <p:cNvSpPr/>
          <p:nvPr/>
        </p:nvSpPr>
        <p:spPr>
          <a:xfrm flipV="1">
            <a:off x="3479800" y="4254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2" name="Oval 561"/>
          <p:cNvSpPr/>
          <p:nvPr/>
        </p:nvSpPr>
        <p:spPr>
          <a:xfrm flipV="1">
            <a:off x="1955800" y="3949700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3" name="Oval 562"/>
          <p:cNvSpPr/>
          <p:nvPr/>
        </p:nvSpPr>
        <p:spPr>
          <a:xfrm flipV="1">
            <a:off x="3784600" y="3949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4" name="Oval 563"/>
          <p:cNvSpPr/>
          <p:nvPr/>
        </p:nvSpPr>
        <p:spPr>
          <a:xfrm flipV="1">
            <a:off x="2260600" y="3644900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5" name="Oval 564"/>
          <p:cNvSpPr/>
          <p:nvPr/>
        </p:nvSpPr>
        <p:spPr>
          <a:xfrm flipV="1">
            <a:off x="3175000" y="3949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6" name="Oval 565"/>
          <p:cNvSpPr/>
          <p:nvPr/>
        </p:nvSpPr>
        <p:spPr>
          <a:xfrm flipV="1">
            <a:off x="2565400" y="3949700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7" name="Oval 566"/>
          <p:cNvSpPr/>
          <p:nvPr/>
        </p:nvSpPr>
        <p:spPr>
          <a:xfrm flipV="1">
            <a:off x="4699000" y="3644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8" name="Oval 567"/>
          <p:cNvSpPr/>
          <p:nvPr/>
        </p:nvSpPr>
        <p:spPr>
          <a:xfrm flipV="1">
            <a:off x="4699000" y="4254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9" name="Oval 568"/>
          <p:cNvSpPr/>
          <p:nvPr/>
        </p:nvSpPr>
        <p:spPr>
          <a:xfrm flipV="1">
            <a:off x="4394200" y="3949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70" name="Oval 569"/>
          <p:cNvSpPr/>
          <p:nvPr/>
        </p:nvSpPr>
        <p:spPr>
          <a:xfrm flipV="1">
            <a:off x="2870200" y="2425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71" name="Oval 570"/>
          <p:cNvSpPr/>
          <p:nvPr/>
        </p:nvSpPr>
        <p:spPr>
          <a:xfrm flipV="1">
            <a:off x="2870200" y="3035300"/>
            <a:ext cx="152400" cy="152400"/>
          </a:xfrm>
          <a:prstGeom prst="ellipse">
            <a:avLst/>
          </a:prstGeom>
          <a:solidFill>
            <a:srgbClr val="FF9900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72" name="Oval 571"/>
          <p:cNvSpPr/>
          <p:nvPr/>
        </p:nvSpPr>
        <p:spPr>
          <a:xfrm flipV="1">
            <a:off x="2565400" y="2730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73" name="Oval 572"/>
          <p:cNvSpPr/>
          <p:nvPr/>
        </p:nvSpPr>
        <p:spPr>
          <a:xfrm flipV="1">
            <a:off x="3175000" y="2730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74" name="Oval 573"/>
          <p:cNvSpPr/>
          <p:nvPr/>
        </p:nvSpPr>
        <p:spPr>
          <a:xfrm flipV="1">
            <a:off x="3479800" y="2425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75" name="Oval 574"/>
          <p:cNvSpPr/>
          <p:nvPr/>
        </p:nvSpPr>
        <p:spPr>
          <a:xfrm flipV="1">
            <a:off x="3479800" y="3035300"/>
            <a:ext cx="152400" cy="152400"/>
          </a:xfrm>
          <a:prstGeom prst="ellipse">
            <a:avLst/>
          </a:prstGeom>
          <a:solidFill>
            <a:srgbClr val="FF9900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76" name="TextBox 575"/>
          <p:cNvSpPr txBox="1"/>
          <p:nvPr/>
        </p:nvSpPr>
        <p:spPr>
          <a:xfrm>
            <a:off x="4127500" y="39751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</a:p>
        </p:txBody>
      </p:sp>
      <p:sp>
        <p:nvSpPr>
          <p:cNvPr id="577" name="TextBox 576"/>
          <p:cNvSpPr txBox="1"/>
          <p:nvPr/>
        </p:nvSpPr>
        <p:spPr>
          <a:xfrm>
            <a:off x="4089400" y="455826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</a:p>
        </p:txBody>
      </p:sp>
      <p:sp>
        <p:nvSpPr>
          <p:cNvPr id="578" name="TextBox 577"/>
          <p:cNvSpPr txBox="1"/>
          <p:nvPr/>
        </p:nvSpPr>
        <p:spPr>
          <a:xfrm>
            <a:off x="4127500" y="21463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</a:p>
        </p:txBody>
      </p:sp>
      <p:sp>
        <p:nvSpPr>
          <p:cNvPr id="579" name="TextBox 578"/>
          <p:cNvSpPr txBox="1"/>
          <p:nvPr/>
        </p:nvSpPr>
        <p:spPr>
          <a:xfrm>
            <a:off x="4114800" y="272946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</a:p>
        </p:txBody>
      </p:sp>
      <p:sp>
        <p:nvSpPr>
          <p:cNvPr id="580" name="TextBox 579"/>
          <p:cNvSpPr txBox="1"/>
          <p:nvPr/>
        </p:nvSpPr>
        <p:spPr>
          <a:xfrm>
            <a:off x="4127500" y="336446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</a:p>
        </p:txBody>
      </p:sp>
      <p:cxnSp>
        <p:nvCxnSpPr>
          <p:cNvPr id="581" name="Straight Connector 580"/>
          <p:cNvCxnSpPr>
            <a:endCxn id="582" idx="1"/>
          </p:cNvCxnSpPr>
          <p:nvPr/>
        </p:nvCxnSpPr>
        <p:spPr bwMode="auto">
          <a:xfrm flipV="1">
            <a:off x="4470400" y="2292866"/>
            <a:ext cx="1752600" cy="43934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0000FF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sp>
        <p:nvSpPr>
          <p:cNvPr id="582" name="TextBox 581"/>
          <p:cNvSpPr txBox="1"/>
          <p:nvPr/>
        </p:nvSpPr>
        <p:spPr>
          <a:xfrm>
            <a:off x="6223000" y="21082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Arial"/>
                <a:cs typeface="Arial"/>
              </a:rPr>
              <a:t>Logical X operator</a:t>
            </a:r>
            <a:endParaRPr lang="en-US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cxnSp>
        <p:nvCxnSpPr>
          <p:cNvPr id="583" name="Straight Connector 582"/>
          <p:cNvCxnSpPr>
            <a:endCxn id="584" idx="1"/>
          </p:cNvCxnSpPr>
          <p:nvPr/>
        </p:nvCxnSpPr>
        <p:spPr bwMode="auto">
          <a:xfrm>
            <a:off x="5156200" y="3175000"/>
            <a:ext cx="1066800" cy="108466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9900"/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sp>
        <p:nvSpPr>
          <p:cNvPr id="584" name="TextBox 583"/>
          <p:cNvSpPr txBox="1"/>
          <p:nvPr/>
        </p:nvSpPr>
        <p:spPr>
          <a:xfrm>
            <a:off x="6223000" y="30988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9900"/>
                </a:solidFill>
                <a:latin typeface="Arial"/>
                <a:cs typeface="Arial"/>
              </a:rPr>
              <a:t>Logical Z operator</a:t>
            </a:r>
            <a:endParaRPr lang="en-US" dirty="0">
              <a:solidFill>
                <a:srgbClr val="FF9900"/>
              </a:solidFill>
              <a:latin typeface="Arial"/>
              <a:cs typeface="Arial"/>
            </a:endParaRPr>
          </a:p>
        </p:txBody>
      </p:sp>
      <p:sp>
        <p:nvSpPr>
          <p:cNvPr id="585" name="TextBox 584"/>
          <p:cNvSpPr txBox="1"/>
          <p:nvPr/>
        </p:nvSpPr>
        <p:spPr>
          <a:xfrm>
            <a:off x="3924300" y="27305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9900"/>
                </a:solidFill>
                <a:latin typeface="Arial"/>
                <a:cs typeface="Arial"/>
              </a:rPr>
              <a:t>Z</a:t>
            </a:r>
            <a:endParaRPr lang="en-US" dirty="0">
              <a:solidFill>
                <a:srgbClr val="FF9900"/>
              </a:solidFill>
              <a:latin typeface="Arial"/>
              <a:cs typeface="Arial"/>
            </a:endParaRPr>
          </a:p>
        </p:txBody>
      </p:sp>
      <p:sp>
        <p:nvSpPr>
          <p:cNvPr id="586" name="TextBox 585"/>
          <p:cNvSpPr txBox="1"/>
          <p:nvPr/>
        </p:nvSpPr>
        <p:spPr>
          <a:xfrm>
            <a:off x="6223000" y="4013200"/>
            <a:ext cx="261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Harmless identity operator (trivial loop)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87" name="TextBox 586"/>
          <p:cNvSpPr txBox="1"/>
          <p:nvPr/>
        </p:nvSpPr>
        <p:spPr>
          <a:xfrm>
            <a:off x="1739900" y="3669268"/>
            <a:ext cx="304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cxnSp>
        <p:nvCxnSpPr>
          <p:cNvPr id="588" name="Straight Connector 587"/>
          <p:cNvCxnSpPr>
            <a:endCxn id="586" idx="1"/>
          </p:cNvCxnSpPr>
          <p:nvPr/>
        </p:nvCxnSpPr>
        <p:spPr bwMode="auto">
          <a:xfrm>
            <a:off x="2794000" y="4089400"/>
            <a:ext cx="3429000" cy="246966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stealth" w="lg" len="lg"/>
            <a:tailEnd type="none" w="med" len="med"/>
          </a:ln>
          <a:effectLst/>
        </p:spPr>
      </p:cxnSp>
      <p:cxnSp>
        <p:nvCxnSpPr>
          <p:cNvPr id="589" name="Straight Connector 588"/>
          <p:cNvCxnSpPr>
            <a:stCxn id="551" idx="4"/>
            <a:endCxn id="541" idx="0"/>
          </p:cNvCxnSpPr>
          <p:nvPr/>
        </p:nvCxnSpPr>
        <p:spPr bwMode="auto">
          <a:xfrm>
            <a:off x="4165600" y="1816100"/>
            <a:ext cx="0" cy="32004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90" name="TextBox 589"/>
          <p:cNvSpPr txBox="1"/>
          <p:nvPr/>
        </p:nvSpPr>
        <p:spPr>
          <a:xfrm>
            <a:off x="4622800" y="2717800"/>
            <a:ext cx="304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9900"/>
                </a:solidFill>
                <a:latin typeface="Arial"/>
                <a:cs typeface="Arial"/>
              </a:rPr>
              <a:t>Z</a:t>
            </a:r>
            <a:endParaRPr lang="en-US" dirty="0">
              <a:solidFill>
                <a:srgbClr val="FF9900"/>
              </a:solidFill>
              <a:latin typeface="Arial"/>
              <a:cs typeface="Arial"/>
            </a:endParaRPr>
          </a:p>
        </p:txBody>
      </p:sp>
      <p:sp>
        <p:nvSpPr>
          <p:cNvPr id="591" name="TextBox 590"/>
          <p:cNvSpPr txBox="1"/>
          <p:nvPr/>
        </p:nvSpPr>
        <p:spPr>
          <a:xfrm>
            <a:off x="3390900" y="2716768"/>
            <a:ext cx="304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9900"/>
                </a:solidFill>
                <a:latin typeface="Arial"/>
                <a:cs typeface="Arial"/>
              </a:rPr>
              <a:t>Z</a:t>
            </a:r>
            <a:endParaRPr lang="en-US" dirty="0">
              <a:solidFill>
                <a:srgbClr val="FF9900"/>
              </a:solidFill>
              <a:latin typeface="Arial"/>
              <a:cs typeface="Arial"/>
            </a:endParaRPr>
          </a:p>
        </p:txBody>
      </p:sp>
      <p:sp>
        <p:nvSpPr>
          <p:cNvPr id="592" name="TextBox 591"/>
          <p:cNvSpPr txBox="1"/>
          <p:nvPr/>
        </p:nvSpPr>
        <p:spPr>
          <a:xfrm>
            <a:off x="2781300" y="2716768"/>
            <a:ext cx="304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9900"/>
                </a:solidFill>
                <a:latin typeface="Arial"/>
                <a:cs typeface="Arial"/>
              </a:rPr>
              <a:t>Z</a:t>
            </a:r>
            <a:endParaRPr lang="en-US" dirty="0">
              <a:solidFill>
                <a:srgbClr val="FF9900"/>
              </a:solidFill>
              <a:latin typeface="Arial"/>
              <a:cs typeface="Arial"/>
            </a:endParaRPr>
          </a:p>
        </p:txBody>
      </p:sp>
      <p:sp>
        <p:nvSpPr>
          <p:cNvPr id="593" name="TextBox 592"/>
          <p:cNvSpPr txBox="1"/>
          <p:nvPr/>
        </p:nvSpPr>
        <p:spPr>
          <a:xfrm>
            <a:off x="2184400" y="2716768"/>
            <a:ext cx="304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9900"/>
                </a:solidFill>
                <a:latin typeface="Arial"/>
                <a:cs typeface="Arial"/>
              </a:rPr>
              <a:t>Z</a:t>
            </a:r>
            <a:endParaRPr lang="en-US" dirty="0">
              <a:solidFill>
                <a:srgbClr val="FF9900"/>
              </a:solidFill>
              <a:latin typeface="Arial"/>
              <a:cs typeface="Arial"/>
            </a:endParaRPr>
          </a:p>
        </p:txBody>
      </p:sp>
      <p:sp>
        <p:nvSpPr>
          <p:cNvPr id="594" name="TextBox 593"/>
          <p:cNvSpPr txBox="1"/>
          <p:nvPr/>
        </p:nvSpPr>
        <p:spPr>
          <a:xfrm>
            <a:off x="1574800" y="2730500"/>
            <a:ext cx="304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9900"/>
                </a:solidFill>
                <a:latin typeface="Arial"/>
                <a:cs typeface="Arial"/>
              </a:rPr>
              <a:t>Z</a:t>
            </a:r>
            <a:endParaRPr lang="en-US" dirty="0">
              <a:solidFill>
                <a:srgbClr val="FF9900"/>
              </a:solidFill>
              <a:latin typeface="Arial"/>
              <a:cs typeface="Arial"/>
            </a:endParaRPr>
          </a:p>
        </p:txBody>
      </p:sp>
      <p:sp>
        <p:nvSpPr>
          <p:cNvPr id="595" name="TextBox 594"/>
          <p:cNvSpPr txBox="1"/>
          <p:nvPr/>
        </p:nvSpPr>
        <p:spPr>
          <a:xfrm>
            <a:off x="2286000" y="3352800"/>
            <a:ext cx="304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596" name="TextBox 595"/>
          <p:cNvSpPr txBox="1"/>
          <p:nvPr/>
        </p:nvSpPr>
        <p:spPr>
          <a:xfrm>
            <a:off x="2184400" y="3948668"/>
            <a:ext cx="304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597" name="TextBox 596"/>
          <p:cNvSpPr txBox="1"/>
          <p:nvPr/>
        </p:nvSpPr>
        <p:spPr>
          <a:xfrm>
            <a:off x="2654300" y="3745468"/>
            <a:ext cx="304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F7F7F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7F7F7F"/>
              </a:solidFill>
              <a:latin typeface="Arial"/>
              <a:cs typeface="Arial"/>
            </a:endParaRPr>
          </a:p>
        </p:txBody>
      </p:sp>
      <p:sp>
        <p:nvSpPr>
          <p:cNvPr id="598" name="Rectangle 597"/>
          <p:cNvSpPr/>
          <p:nvPr/>
        </p:nvSpPr>
        <p:spPr bwMode="auto">
          <a:xfrm>
            <a:off x="5994400" y="1955800"/>
            <a:ext cx="2971800" cy="2971800"/>
          </a:xfrm>
          <a:prstGeom prst="rect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958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title="Divider slide option 1"/>
          <p:cNvSpPr>
            <a:spLocks noGrp="1"/>
          </p:cNvSpPr>
          <p:nvPr>
            <p:ph type="title"/>
          </p:nvPr>
        </p:nvSpPr>
        <p:spPr bwMode="white">
          <a:xfrm>
            <a:off x="549636" y="1258053"/>
            <a:ext cx="11209064" cy="664339"/>
          </a:xfrm>
        </p:spPr>
        <p:txBody>
          <a:bodyPr/>
          <a:lstStyle/>
          <a:p>
            <a:r>
              <a:rPr lang="en-US" sz="4000" dirty="0" smtClean="0"/>
              <a:t>Numerical Simulation of the Surface Code</a:t>
            </a:r>
            <a:endParaRPr lang="en-US" sz="4000" dirty="0"/>
          </a:p>
        </p:txBody>
      </p:sp>
      <p:sp>
        <p:nvSpPr>
          <p:cNvPr id="10" name="Oval 9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3" name="Oval 12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946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582529"/>
            <a:ext cx="11209064" cy="1092474"/>
          </a:xfrm>
        </p:spPr>
        <p:txBody>
          <a:bodyPr anchor="ctr"/>
          <a:lstStyle/>
          <a:p>
            <a:r>
              <a:rPr lang="en-US" dirty="0"/>
              <a:t>Numerical Simulation – Step 1: </a:t>
            </a:r>
            <a:br>
              <a:rPr lang="en-US" dirty="0"/>
            </a:br>
            <a:r>
              <a:rPr lang="en-US" dirty="0"/>
              <a:t>Introduce Errors and Measure Syndromes</a:t>
            </a:r>
          </a:p>
        </p:txBody>
      </p:sp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Content Placeholder 6" title="Text box"/>
          <p:cNvSpPr txBox="1">
            <a:spLocks/>
          </p:cNvSpPr>
          <p:nvPr/>
        </p:nvSpPr>
        <p:spPr>
          <a:xfrm>
            <a:off x="442452" y="5370601"/>
            <a:ext cx="11209064" cy="57299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chemeClr val="tx2"/>
                </a:solidFill>
              </a:rPr>
              <a:t>-	Syndromes </a:t>
            </a:r>
            <a:r>
              <a:rPr lang="en-US" sz="2600" dirty="0">
                <a:solidFill>
                  <a:schemeClr val="tx2"/>
                </a:solidFill>
              </a:rPr>
              <a:t>indicate presence of odd weight errors in the vicinity </a:t>
            </a:r>
          </a:p>
        </p:txBody>
      </p:sp>
      <p:sp>
        <p:nvSpPr>
          <p:cNvPr id="17" name="Content Placeholder 6" title="Text box"/>
          <p:cNvSpPr txBox="1">
            <a:spLocks/>
          </p:cNvSpPr>
          <p:nvPr/>
        </p:nvSpPr>
        <p:spPr>
          <a:xfrm>
            <a:off x="442452" y="6006771"/>
            <a:ext cx="11209064" cy="53372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rgbClr val="000000"/>
                </a:solidFill>
              </a:rPr>
              <a:t>-	Must </a:t>
            </a:r>
            <a:r>
              <a:rPr lang="en-US" sz="2600" dirty="0">
                <a:solidFill>
                  <a:srgbClr val="000000"/>
                </a:solidFill>
              </a:rPr>
              <a:t>guess and correct errors next</a:t>
            </a:r>
            <a:r>
              <a:rPr lang="en-US" sz="2600" dirty="0" smtClean="0">
                <a:solidFill>
                  <a:srgbClr val="000000"/>
                </a:solidFill>
              </a:rPr>
              <a:t>…</a:t>
            </a:r>
          </a:p>
          <a:p>
            <a:pPr lvl="0">
              <a:buClr>
                <a:schemeClr val="accent2"/>
              </a:buClr>
              <a:buSzPct val="100000"/>
            </a:pPr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6451600" y="2060714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Failed parity checks for X errors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4" name="Diamond 193"/>
          <p:cNvSpPr/>
          <p:nvPr/>
        </p:nvSpPr>
        <p:spPr bwMode="auto">
          <a:xfrm>
            <a:off x="6146800" y="2311400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95" name="Rectangle 194"/>
          <p:cNvSpPr/>
          <p:nvPr/>
        </p:nvSpPr>
        <p:spPr bwMode="auto">
          <a:xfrm>
            <a:off x="5994400" y="1955800"/>
            <a:ext cx="2971800" cy="2971800"/>
          </a:xfrm>
          <a:prstGeom prst="rect">
            <a:avLst/>
          </a:prstGeom>
          <a:noFill/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6451600" y="3022600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Actual X errors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7" name="Oval 196"/>
          <p:cNvSpPr/>
          <p:nvPr/>
        </p:nvSpPr>
        <p:spPr>
          <a:xfrm flipV="1">
            <a:off x="6210300" y="3251200"/>
            <a:ext cx="152400" cy="152400"/>
          </a:xfrm>
          <a:prstGeom prst="ellipse">
            <a:avLst/>
          </a:prstGeom>
          <a:solidFill>
            <a:srgbClr val="FFFFFF">
              <a:lumMod val="50000"/>
            </a:srgbClr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6134100" y="29464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9" name="Straight Connector 198"/>
          <p:cNvCxnSpPr/>
          <p:nvPr/>
        </p:nvCxnSpPr>
        <p:spPr bwMode="auto">
          <a:xfrm>
            <a:off x="2032000" y="1892300"/>
            <a:ext cx="0" cy="3048000"/>
          </a:xfrm>
          <a:prstGeom prst="line">
            <a:avLst/>
          </a:prstGeom>
          <a:solidFill>
            <a:srgbClr val="A3B2C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0" name="Straight Connector 199"/>
          <p:cNvCxnSpPr/>
          <p:nvPr/>
        </p:nvCxnSpPr>
        <p:spPr bwMode="auto">
          <a:xfrm>
            <a:off x="2641600" y="1892300"/>
            <a:ext cx="0" cy="3048000"/>
          </a:xfrm>
          <a:prstGeom prst="line">
            <a:avLst/>
          </a:prstGeom>
          <a:solidFill>
            <a:srgbClr val="A3B2C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1" name="Straight Connector 200"/>
          <p:cNvCxnSpPr/>
          <p:nvPr/>
        </p:nvCxnSpPr>
        <p:spPr bwMode="auto">
          <a:xfrm>
            <a:off x="3251200" y="1892300"/>
            <a:ext cx="0" cy="3048000"/>
          </a:xfrm>
          <a:prstGeom prst="line">
            <a:avLst/>
          </a:prstGeom>
          <a:solidFill>
            <a:srgbClr val="A3B2C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2" name="Straight Connector 201"/>
          <p:cNvCxnSpPr/>
          <p:nvPr/>
        </p:nvCxnSpPr>
        <p:spPr bwMode="auto">
          <a:xfrm>
            <a:off x="3860800" y="1892300"/>
            <a:ext cx="0" cy="3048000"/>
          </a:xfrm>
          <a:prstGeom prst="line">
            <a:avLst/>
          </a:prstGeom>
          <a:solidFill>
            <a:srgbClr val="A3B2C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3" name="Straight Connector 202"/>
          <p:cNvCxnSpPr/>
          <p:nvPr/>
        </p:nvCxnSpPr>
        <p:spPr bwMode="auto">
          <a:xfrm>
            <a:off x="4470400" y="1892300"/>
            <a:ext cx="0" cy="3048000"/>
          </a:xfrm>
          <a:prstGeom prst="line">
            <a:avLst/>
          </a:prstGeom>
          <a:solidFill>
            <a:srgbClr val="A3B2C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4" name="Straight Connector 203"/>
          <p:cNvCxnSpPr/>
          <p:nvPr/>
        </p:nvCxnSpPr>
        <p:spPr bwMode="auto">
          <a:xfrm>
            <a:off x="1422400" y="1892300"/>
            <a:ext cx="3657600" cy="0"/>
          </a:xfrm>
          <a:prstGeom prst="line">
            <a:avLst/>
          </a:prstGeom>
          <a:solidFill>
            <a:srgbClr val="A3B2C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5" name="Straight Connector 204"/>
          <p:cNvCxnSpPr/>
          <p:nvPr/>
        </p:nvCxnSpPr>
        <p:spPr bwMode="auto">
          <a:xfrm>
            <a:off x="1422400" y="2501900"/>
            <a:ext cx="3657600" cy="0"/>
          </a:xfrm>
          <a:prstGeom prst="line">
            <a:avLst/>
          </a:prstGeom>
          <a:solidFill>
            <a:srgbClr val="A3B2C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6" name="Straight Connector 205"/>
          <p:cNvCxnSpPr/>
          <p:nvPr/>
        </p:nvCxnSpPr>
        <p:spPr bwMode="auto">
          <a:xfrm>
            <a:off x="1422400" y="3111500"/>
            <a:ext cx="3657600" cy="0"/>
          </a:xfrm>
          <a:prstGeom prst="line">
            <a:avLst/>
          </a:prstGeom>
          <a:solidFill>
            <a:srgbClr val="A3B2C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7" name="Straight Connector 206"/>
          <p:cNvCxnSpPr/>
          <p:nvPr/>
        </p:nvCxnSpPr>
        <p:spPr bwMode="auto">
          <a:xfrm>
            <a:off x="1422400" y="3721100"/>
            <a:ext cx="3657600" cy="0"/>
          </a:xfrm>
          <a:prstGeom prst="line">
            <a:avLst/>
          </a:prstGeom>
          <a:solidFill>
            <a:srgbClr val="A3B2C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8" name="Straight Connector 207"/>
          <p:cNvCxnSpPr/>
          <p:nvPr/>
        </p:nvCxnSpPr>
        <p:spPr bwMode="auto">
          <a:xfrm>
            <a:off x="1422400" y="4330700"/>
            <a:ext cx="3657600" cy="0"/>
          </a:xfrm>
          <a:prstGeom prst="line">
            <a:avLst/>
          </a:prstGeom>
          <a:solidFill>
            <a:srgbClr val="A3B2C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9" name="Straight Connector 208"/>
          <p:cNvCxnSpPr/>
          <p:nvPr/>
        </p:nvCxnSpPr>
        <p:spPr bwMode="auto">
          <a:xfrm>
            <a:off x="1422400" y="4940300"/>
            <a:ext cx="3657600" cy="0"/>
          </a:xfrm>
          <a:prstGeom prst="line">
            <a:avLst/>
          </a:prstGeom>
          <a:solidFill>
            <a:srgbClr val="A3B2C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0" name="Oval 209"/>
          <p:cNvSpPr/>
          <p:nvPr/>
        </p:nvSpPr>
        <p:spPr>
          <a:xfrm flipV="1">
            <a:off x="2260600" y="18161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1" name="Oval 210"/>
          <p:cNvSpPr/>
          <p:nvPr/>
        </p:nvSpPr>
        <p:spPr>
          <a:xfrm flipV="1">
            <a:off x="2870200" y="18161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2" name="Oval 211"/>
          <p:cNvSpPr/>
          <p:nvPr/>
        </p:nvSpPr>
        <p:spPr>
          <a:xfrm flipV="1">
            <a:off x="4699000" y="18161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3" name="Oval 212"/>
          <p:cNvSpPr/>
          <p:nvPr/>
        </p:nvSpPr>
        <p:spPr>
          <a:xfrm flipV="1">
            <a:off x="2260600" y="24257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4" name="Oval 213"/>
          <p:cNvSpPr/>
          <p:nvPr/>
        </p:nvSpPr>
        <p:spPr>
          <a:xfrm flipV="1">
            <a:off x="4699000" y="24257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5" name="Oval 214"/>
          <p:cNvSpPr/>
          <p:nvPr/>
        </p:nvSpPr>
        <p:spPr>
          <a:xfrm flipV="1">
            <a:off x="1651000" y="30353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6" name="Oval 215"/>
          <p:cNvSpPr/>
          <p:nvPr/>
        </p:nvSpPr>
        <p:spPr>
          <a:xfrm flipV="1">
            <a:off x="2260600" y="30353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7" name="Oval 216"/>
          <p:cNvSpPr/>
          <p:nvPr/>
        </p:nvSpPr>
        <p:spPr>
          <a:xfrm flipV="1">
            <a:off x="4699000" y="30353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18" name="Oval 217"/>
          <p:cNvSpPr/>
          <p:nvPr/>
        </p:nvSpPr>
        <p:spPr>
          <a:xfrm flipV="1">
            <a:off x="1651000" y="36449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14" name="Oval 313"/>
          <p:cNvSpPr/>
          <p:nvPr/>
        </p:nvSpPr>
        <p:spPr>
          <a:xfrm flipV="1">
            <a:off x="1651000" y="42545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15" name="Oval 314"/>
          <p:cNvSpPr/>
          <p:nvPr/>
        </p:nvSpPr>
        <p:spPr>
          <a:xfrm flipV="1">
            <a:off x="2870200" y="42545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16" name="Oval 315"/>
          <p:cNvSpPr/>
          <p:nvPr/>
        </p:nvSpPr>
        <p:spPr>
          <a:xfrm flipV="1">
            <a:off x="1651000" y="48641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17" name="Oval 316"/>
          <p:cNvSpPr/>
          <p:nvPr/>
        </p:nvSpPr>
        <p:spPr>
          <a:xfrm flipV="1">
            <a:off x="3479800" y="48641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18" name="Oval 317"/>
          <p:cNvSpPr/>
          <p:nvPr/>
        </p:nvSpPr>
        <p:spPr>
          <a:xfrm flipV="1">
            <a:off x="4699000" y="48641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19" name="Oval 318"/>
          <p:cNvSpPr/>
          <p:nvPr/>
        </p:nvSpPr>
        <p:spPr>
          <a:xfrm flipV="1">
            <a:off x="1955800" y="27305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20" name="Oval 319"/>
          <p:cNvSpPr/>
          <p:nvPr/>
        </p:nvSpPr>
        <p:spPr>
          <a:xfrm flipV="1">
            <a:off x="1955800" y="33401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21" name="Oval 320"/>
          <p:cNvSpPr/>
          <p:nvPr/>
        </p:nvSpPr>
        <p:spPr>
          <a:xfrm flipV="1">
            <a:off x="1955800" y="45593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22" name="Oval 321"/>
          <p:cNvSpPr/>
          <p:nvPr/>
        </p:nvSpPr>
        <p:spPr>
          <a:xfrm flipV="1">
            <a:off x="2565400" y="2120900"/>
            <a:ext cx="152400" cy="152400"/>
          </a:xfrm>
          <a:prstGeom prst="ellipse">
            <a:avLst/>
          </a:prstGeom>
          <a:solidFill>
            <a:srgbClr val="FFFFFF">
              <a:lumMod val="50000"/>
            </a:srgbClr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23" name="Oval 322"/>
          <p:cNvSpPr/>
          <p:nvPr/>
        </p:nvSpPr>
        <p:spPr>
          <a:xfrm flipV="1">
            <a:off x="3175000" y="21209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24" name="Oval 323"/>
          <p:cNvSpPr/>
          <p:nvPr/>
        </p:nvSpPr>
        <p:spPr>
          <a:xfrm flipV="1">
            <a:off x="3175000" y="3340100"/>
            <a:ext cx="152400" cy="152400"/>
          </a:xfrm>
          <a:prstGeom prst="ellipse">
            <a:avLst/>
          </a:prstGeom>
          <a:solidFill>
            <a:srgbClr val="FFFFFF">
              <a:lumMod val="50000"/>
            </a:srgbClr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25" name="Oval 324"/>
          <p:cNvSpPr/>
          <p:nvPr/>
        </p:nvSpPr>
        <p:spPr>
          <a:xfrm flipV="1">
            <a:off x="3175000" y="45593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26" name="Oval 325"/>
          <p:cNvSpPr/>
          <p:nvPr/>
        </p:nvSpPr>
        <p:spPr>
          <a:xfrm flipV="1">
            <a:off x="4394200" y="21209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27" name="Oval 326"/>
          <p:cNvSpPr/>
          <p:nvPr/>
        </p:nvSpPr>
        <p:spPr>
          <a:xfrm flipV="1">
            <a:off x="4089400" y="24257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28" name="Oval 327"/>
          <p:cNvSpPr/>
          <p:nvPr/>
        </p:nvSpPr>
        <p:spPr>
          <a:xfrm flipV="1">
            <a:off x="4089400" y="3035300"/>
            <a:ext cx="152400" cy="152400"/>
          </a:xfrm>
          <a:prstGeom prst="ellipse">
            <a:avLst/>
          </a:prstGeom>
          <a:solidFill>
            <a:srgbClr val="FFFFFF">
              <a:lumMod val="50000"/>
            </a:srgbClr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29" name="Oval 328"/>
          <p:cNvSpPr/>
          <p:nvPr/>
        </p:nvSpPr>
        <p:spPr>
          <a:xfrm flipV="1">
            <a:off x="2870200" y="3644900"/>
            <a:ext cx="152400" cy="152400"/>
          </a:xfrm>
          <a:prstGeom prst="ellipse">
            <a:avLst/>
          </a:prstGeom>
          <a:solidFill>
            <a:srgbClr val="FFFFFF">
              <a:lumMod val="50000"/>
            </a:srgbClr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30" name="Oval 329"/>
          <p:cNvSpPr/>
          <p:nvPr/>
        </p:nvSpPr>
        <p:spPr>
          <a:xfrm flipV="1">
            <a:off x="4089400" y="42545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31" name="Oval 330"/>
          <p:cNvSpPr/>
          <p:nvPr/>
        </p:nvSpPr>
        <p:spPr>
          <a:xfrm flipV="1">
            <a:off x="4089400" y="48641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32" name="Oval 331"/>
          <p:cNvSpPr/>
          <p:nvPr/>
        </p:nvSpPr>
        <p:spPr>
          <a:xfrm flipV="1">
            <a:off x="2565400" y="33401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33" name="Oval 332"/>
          <p:cNvSpPr/>
          <p:nvPr/>
        </p:nvSpPr>
        <p:spPr>
          <a:xfrm flipV="1">
            <a:off x="3784600" y="27305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34" name="Oval 333"/>
          <p:cNvSpPr/>
          <p:nvPr/>
        </p:nvSpPr>
        <p:spPr>
          <a:xfrm flipV="1">
            <a:off x="3784600" y="45593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35" name="Oval 334"/>
          <p:cNvSpPr/>
          <p:nvPr/>
        </p:nvSpPr>
        <p:spPr>
          <a:xfrm flipV="1">
            <a:off x="4394200" y="27305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36" name="Oval 335"/>
          <p:cNvSpPr/>
          <p:nvPr/>
        </p:nvSpPr>
        <p:spPr>
          <a:xfrm flipV="1">
            <a:off x="4394200" y="45593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37" name="Oval 336"/>
          <p:cNvSpPr/>
          <p:nvPr/>
        </p:nvSpPr>
        <p:spPr>
          <a:xfrm flipV="1">
            <a:off x="2260600" y="48641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38" name="Oval 337"/>
          <p:cNvSpPr/>
          <p:nvPr/>
        </p:nvSpPr>
        <p:spPr>
          <a:xfrm flipV="1">
            <a:off x="2870200" y="48641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39" name="Oval 338"/>
          <p:cNvSpPr/>
          <p:nvPr/>
        </p:nvSpPr>
        <p:spPr>
          <a:xfrm flipV="1">
            <a:off x="2565400" y="45593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40" name="Oval 339"/>
          <p:cNvSpPr/>
          <p:nvPr/>
        </p:nvSpPr>
        <p:spPr>
          <a:xfrm flipV="1">
            <a:off x="3479800" y="18161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41" name="Oval 340"/>
          <p:cNvSpPr/>
          <p:nvPr/>
        </p:nvSpPr>
        <p:spPr>
          <a:xfrm flipV="1">
            <a:off x="4089400" y="18161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42" name="Oval 341"/>
          <p:cNvSpPr/>
          <p:nvPr/>
        </p:nvSpPr>
        <p:spPr>
          <a:xfrm flipV="1">
            <a:off x="3784600" y="21209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43" name="Oval 342"/>
          <p:cNvSpPr/>
          <p:nvPr/>
        </p:nvSpPr>
        <p:spPr>
          <a:xfrm flipV="1">
            <a:off x="1651000" y="24257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44" name="Oval 343"/>
          <p:cNvSpPr/>
          <p:nvPr/>
        </p:nvSpPr>
        <p:spPr>
          <a:xfrm flipV="1">
            <a:off x="1955800" y="21209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45" name="Oval 344"/>
          <p:cNvSpPr/>
          <p:nvPr/>
        </p:nvSpPr>
        <p:spPr>
          <a:xfrm flipV="1">
            <a:off x="1651000" y="18161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46" name="Oval 345"/>
          <p:cNvSpPr/>
          <p:nvPr/>
        </p:nvSpPr>
        <p:spPr>
          <a:xfrm flipV="1">
            <a:off x="4089400" y="36449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47" name="Oval 346"/>
          <p:cNvSpPr/>
          <p:nvPr/>
        </p:nvSpPr>
        <p:spPr>
          <a:xfrm flipV="1">
            <a:off x="3784600" y="3340100"/>
            <a:ext cx="152400" cy="152400"/>
          </a:xfrm>
          <a:prstGeom prst="ellipse">
            <a:avLst/>
          </a:prstGeom>
          <a:solidFill>
            <a:srgbClr val="FFFFFF">
              <a:lumMod val="50000"/>
            </a:srgbClr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48" name="Oval 347"/>
          <p:cNvSpPr/>
          <p:nvPr/>
        </p:nvSpPr>
        <p:spPr>
          <a:xfrm flipV="1">
            <a:off x="4394200" y="33401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49" name="Oval 348"/>
          <p:cNvSpPr/>
          <p:nvPr/>
        </p:nvSpPr>
        <p:spPr>
          <a:xfrm flipV="1">
            <a:off x="3479800" y="36449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50" name="Oval 349"/>
          <p:cNvSpPr/>
          <p:nvPr/>
        </p:nvSpPr>
        <p:spPr>
          <a:xfrm flipV="1">
            <a:off x="2260600" y="42545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51" name="Oval 350"/>
          <p:cNvSpPr/>
          <p:nvPr/>
        </p:nvSpPr>
        <p:spPr>
          <a:xfrm flipV="1">
            <a:off x="3479800" y="42545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52" name="Oval 351"/>
          <p:cNvSpPr/>
          <p:nvPr/>
        </p:nvSpPr>
        <p:spPr>
          <a:xfrm flipV="1">
            <a:off x="1955800" y="39497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53" name="Oval 352"/>
          <p:cNvSpPr/>
          <p:nvPr/>
        </p:nvSpPr>
        <p:spPr>
          <a:xfrm flipV="1">
            <a:off x="3784600" y="39497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54" name="Oval 353"/>
          <p:cNvSpPr/>
          <p:nvPr/>
        </p:nvSpPr>
        <p:spPr>
          <a:xfrm flipV="1">
            <a:off x="2260600" y="36449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55" name="Oval 354"/>
          <p:cNvSpPr/>
          <p:nvPr/>
        </p:nvSpPr>
        <p:spPr>
          <a:xfrm flipV="1">
            <a:off x="3175000" y="39497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56" name="Oval 355"/>
          <p:cNvSpPr/>
          <p:nvPr/>
        </p:nvSpPr>
        <p:spPr>
          <a:xfrm flipV="1">
            <a:off x="2565400" y="39497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57" name="Oval 356"/>
          <p:cNvSpPr/>
          <p:nvPr/>
        </p:nvSpPr>
        <p:spPr>
          <a:xfrm flipV="1">
            <a:off x="4699000" y="36449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58" name="Oval 357"/>
          <p:cNvSpPr/>
          <p:nvPr/>
        </p:nvSpPr>
        <p:spPr>
          <a:xfrm flipV="1">
            <a:off x="4699000" y="42545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59" name="Oval 358"/>
          <p:cNvSpPr/>
          <p:nvPr/>
        </p:nvSpPr>
        <p:spPr>
          <a:xfrm flipV="1">
            <a:off x="4394200" y="39497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60" name="Oval 359"/>
          <p:cNvSpPr/>
          <p:nvPr/>
        </p:nvSpPr>
        <p:spPr>
          <a:xfrm flipV="1">
            <a:off x="2870200" y="2425700"/>
            <a:ext cx="152400" cy="152400"/>
          </a:xfrm>
          <a:prstGeom prst="ellipse">
            <a:avLst/>
          </a:prstGeom>
          <a:solidFill>
            <a:srgbClr val="FFFFFF">
              <a:lumMod val="50000"/>
            </a:srgbClr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61" name="Oval 360"/>
          <p:cNvSpPr/>
          <p:nvPr/>
        </p:nvSpPr>
        <p:spPr>
          <a:xfrm flipV="1">
            <a:off x="2870200" y="30353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62" name="Oval 361"/>
          <p:cNvSpPr/>
          <p:nvPr/>
        </p:nvSpPr>
        <p:spPr>
          <a:xfrm flipV="1">
            <a:off x="2565400" y="27305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63" name="Oval 362"/>
          <p:cNvSpPr/>
          <p:nvPr/>
        </p:nvSpPr>
        <p:spPr>
          <a:xfrm flipV="1">
            <a:off x="3175000" y="27305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64" name="Oval 363"/>
          <p:cNvSpPr/>
          <p:nvPr/>
        </p:nvSpPr>
        <p:spPr>
          <a:xfrm flipV="1">
            <a:off x="3479800" y="24257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65" name="Oval 364"/>
          <p:cNvSpPr/>
          <p:nvPr/>
        </p:nvSpPr>
        <p:spPr>
          <a:xfrm flipV="1">
            <a:off x="3479800" y="3035300"/>
            <a:ext cx="152400" cy="152400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66" name="Diamond 365"/>
          <p:cNvSpPr/>
          <p:nvPr/>
        </p:nvSpPr>
        <p:spPr bwMode="auto">
          <a:xfrm>
            <a:off x="2235200" y="2057400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367" name="Diamond 366"/>
          <p:cNvSpPr/>
          <p:nvPr/>
        </p:nvSpPr>
        <p:spPr bwMode="auto">
          <a:xfrm>
            <a:off x="2844800" y="2641600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368" name="TextBox 367"/>
          <p:cNvSpPr txBox="1"/>
          <p:nvPr/>
        </p:nvSpPr>
        <p:spPr>
          <a:xfrm>
            <a:off x="2870200" y="21209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9" name="TextBox 368"/>
          <p:cNvSpPr txBox="1"/>
          <p:nvPr/>
        </p:nvSpPr>
        <p:spPr>
          <a:xfrm>
            <a:off x="2603500" y="18415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0" name="Diamond 369"/>
          <p:cNvSpPr/>
          <p:nvPr/>
        </p:nvSpPr>
        <p:spPr bwMode="auto">
          <a:xfrm>
            <a:off x="4051300" y="2679700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371" name="Diamond 370"/>
          <p:cNvSpPr/>
          <p:nvPr/>
        </p:nvSpPr>
        <p:spPr bwMode="auto">
          <a:xfrm>
            <a:off x="2832100" y="3911600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372" name="TextBox 371"/>
          <p:cNvSpPr txBox="1"/>
          <p:nvPr/>
        </p:nvSpPr>
        <p:spPr>
          <a:xfrm>
            <a:off x="3238617" y="323747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3" name="TextBox 372"/>
          <p:cNvSpPr txBox="1"/>
          <p:nvPr/>
        </p:nvSpPr>
        <p:spPr>
          <a:xfrm>
            <a:off x="3852450" y="323747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4" name="TextBox 373"/>
          <p:cNvSpPr txBox="1"/>
          <p:nvPr/>
        </p:nvSpPr>
        <p:spPr>
          <a:xfrm>
            <a:off x="2624662" y="340256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5" name="TextBox 374"/>
          <p:cNvSpPr txBox="1"/>
          <p:nvPr/>
        </p:nvSpPr>
        <p:spPr>
          <a:xfrm>
            <a:off x="4161477" y="280669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088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582529"/>
            <a:ext cx="11209064" cy="1092474"/>
          </a:xfrm>
        </p:spPr>
        <p:txBody>
          <a:bodyPr anchor="ctr"/>
          <a:lstStyle/>
          <a:p>
            <a:r>
              <a:rPr lang="en-US" dirty="0"/>
              <a:t>Numerical Simulation – Step 2: </a:t>
            </a:r>
            <a:br>
              <a:rPr lang="en-US" dirty="0"/>
            </a:br>
            <a:r>
              <a:rPr lang="en-US" dirty="0"/>
              <a:t>Guess Errors and Determine Outcome</a:t>
            </a:r>
          </a:p>
        </p:txBody>
      </p:sp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rgbClr val="009F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rgbClr val="009F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rgbClr val="009F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Content Placeholder 6" title="Text box"/>
          <p:cNvSpPr txBox="1">
            <a:spLocks/>
          </p:cNvSpPr>
          <p:nvPr/>
        </p:nvSpPr>
        <p:spPr>
          <a:xfrm>
            <a:off x="442452" y="5103901"/>
            <a:ext cx="11209064" cy="81429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chemeClr val="tx2"/>
                </a:solidFill>
              </a:rPr>
              <a:t>-	MWM </a:t>
            </a:r>
            <a:r>
              <a:rPr lang="en-US" sz="2600" dirty="0">
                <a:solidFill>
                  <a:schemeClr val="tx2"/>
                </a:solidFill>
              </a:rPr>
              <a:t>heuristic corrects errors on chains between matched syndromes or syndromes and the boundary</a:t>
            </a:r>
          </a:p>
        </p:txBody>
      </p:sp>
      <p:sp>
        <p:nvSpPr>
          <p:cNvPr id="17" name="Content Placeholder 6" title="Text box"/>
          <p:cNvSpPr txBox="1">
            <a:spLocks/>
          </p:cNvSpPr>
          <p:nvPr/>
        </p:nvSpPr>
        <p:spPr>
          <a:xfrm>
            <a:off x="442452" y="5955971"/>
            <a:ext cx="11209064" cy="85122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rgbClr val="000000"/>
                </a:solidFill>
              </a:rPr>
              <a:t>-	Succeeded </a:t>
            </a:r>
            <a:r>
              <a:rPr lang="en-US" sz="2600" dirty="0">
                <a:solidFill>
                  <a:srgbClr val="000000"/>
                </a:solidFill>
              </a:rPr>
              <a:t>with the errors on the top left but failed on the right! Logical X now acts on the encoded </a:t>
            </a:r>
            <a:r>
              <a:rPr lang="en-US" sz="2600" dirty="0" err="1">
                <a:solidFill>
                  <a:srgbClr val="000000"/>
                </a:solidFill>
              </a:rPr>
              <a:t>qubit</a:t>
            </a:r>
            <a:r>
              <a:rPr lang="en-US" sz="2600" dirty="0">
                <a:solidFill>
                  <a:srgbClr val="000000"/>
                </a:solidFill>
              </a:rPr>
              <a:t>!</a:t>
            </a:r>
          </a:p>
          <a:p>
            <a:pPr>
              <a:buClr>
                <a:schemeClr val="accent2"/>
              </a:buClr>
              <a:buSzPct val="100000"/>
            </a:pPr>
            <a:endParaRPr lang="en-US" sz="2600" dirty="0">
              <a:solidFill>
                <a:srgbClr val="000000"/>
              </a:solidFill>
            </a:endParaRPr>
          </a:p>
          <a:p>
            <a:pPr lvl="0">
              <a:buClr>
                <a:schemeClr val="accent2"/>
              </a:buClr>
              <a:buSzPct val="100000"/>
            </a:pPr>
            <a:endParaRPr lang="en-US" sz="2600" dirty="0">
              <a:solidFill>
                <a:srgbClr val="000000"/>
              </a:solidFill>
            </a:endParaRPr>
          </a:p>
        </p:txBody>
      </p:sp>
      <p:cxnSp>
        <p:nvCxnSpPr>
          <p:cNvPr id="500" name="Straight Connector 499"/>
          <p:cNvCxnSpPr/>
          <p:nvPr/>
        </p:nvCxnSpPr>
        <p:spPr bwMode="auto">
          <a:xfrm>
            <a:off x="2032000" y="1892300"/>
            <a:ext cx="0" cy="304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1" name="Straight Connector 500"/>
          <p:cNvCxnSpPr/>
          <p:nvPr/>
        </p:nvCxnSpPr>
        <p:spPr bwMode="auto">
          <a:xfrm>
            <a:off x="2641600" y="1892300"/>
            <a:ext cx="0" cy="304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2" name="Straight Connector 501"/>
          <p:cNvCxnSpPr/>
          <p:nvPr/>
        </p:nvCxnSpPr>
        <p:spPr bwMode="auto">
          <a:xfrm>
            <a:off x="3251200" y="1892300"/>
            <a:ext cx="0" cy="304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3" name="Straight Connector 502"/>
          <p:cNvCxnSpPr/>
          <p:nvPr/>
        </p:nvCxnSpPr>
        <p:spPr bwMode="auto">
          <a:xfrm>
            <a:off x="3860800" y="1892300"/>
            <a:ext cx="0" cy="304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4" name="Straight Connector 503"/>
          <p:cNvCxnSpPr/>
          <p:nvPr/>
        </p:nvCxnSpPr>
        <p:spPr bwMode="auto">
          <a:xfrm>
            <a:off x="4470400" y="1892300"/>
            <a:ext cx="0" cy="304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5" name="Straight Connector 504"/>
          <p:cNvCxnSpPr/>
          <p:nvPr/>
        </p:nvCxnSpPr>
        <p:spPr bwMode="auto">
          <a:xfrm>
            <a:off x="1422400" y="18923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6" name="Straight Connector 505"/>
          <p:cNvCxnSpPr/>
          <p:nvPr/>
        </p:nvCxnSpPr>
        <p:spPr bwMode="auto">
          <a:xfrm>
            <a:off x="1422400" y="25019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7" name="Straight Connector 506"/>
          <p:cNvCxnSpPr/>
          <p:nvPr/>
        </p:nvCxnSpPr>
        <p:spPr bwMode="auto">
          <a:xfrm>
            <a:off x="1422400" y="31115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8" name="Straight Connector 507"/>
          <p:cNvCxnSpPr/>
          <p:nvPr/>
        </p:nvCxnSpPr>
        <p:spPr bwMode="auto">
          <a:xfrm>
            <a:off x="1422400" y="37211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9" name="Straight Connector 508"/>
          <p:cNvCxnSpPr/>
          <p:nvPr/>
        </p:nvCxnSpPr>
        <p:spPr bwMode="auto">
          <a:xfrm>
            <a:off x="1422400" y="43307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0" name="Straight Connector 509"/>
          <p:cNvCxnSpPr/>
          <p:nvPr/>
        </p:nvCxnSpPr>
        <p:spPr bwMode="auto">
          <a:xfrm>
            <a:off x="1422400" y="4940300"/>
            <a:ext cx="36576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1" name="Oval 510"/>
          <p:cNvSpPr/>
          <p:nvPr/>
        </p:nvSpPr>
        <p:spPr>
          <a:xfrm flipV="1">
            <a:off x="22606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2" name="Oval 511"/>
          <p:cNvSpPr/>
          <p:nvPr/>
        </p:nvSpPr>
        <p:spPr>
          <a:xfrm flipV="1">
            <a:off x="28702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3" name="Oval 512"/>
          <p:cNvSpPr/>
          <p:nvPr/>
        </p:nvSpPr>
        <p:spPr>
          <a:xfrm flipV="1">
            <a:off x="46990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4" name="Oval 513"/>
          <p:cNvSpPr/>
          <p:nvPr/>
        </p:nvSpPr>
        <p:spPr>
          <a:xfrm flipV="1">
            <a:off x="2260600" y="2425700"/>
            <a:ext cx="152400" cy="1524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5" name="Oval 514"/>
          <p:cNvSpPr/>
          <p:nvPr/>
        </p:nvSpPr>
        <p:spPr>
          <a:xfrm flipV="1">
            <a:off x="4699000" y="2425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6" name="Oval 515"/>
          <p:cNvSpPr/>
          <p:nvPr/>
        </p:nvSpPr>
        <p:spPr>
          <a:xfrm flipV="1">
            <a:off x="1651000" y="3035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7" name="Oval 516"/>
          <p:cNvSpPr/>
          <p:nvPr/>
        </p:nvSpPr>
        <p:spPr>
          <a:xfrm flipV="1">
            <a:off x="2260600" y="3035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8" name="Oval 517"/>
          <p:cNvSpPr/>
          <p:nvPr/>
        </p:nvSpPr>
        <p:spPr>
          <a:xfrm flipV="1">
            <a:off x="4699000" y="3035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9" name="Oval 518"/>
          <p:cNvSpPr/>
          <p:nvPr/>
        </p:nvSpPr>
        <p:spPr>
          <a:xfrm flipV="1">
            <a:off x="1651000" y="3644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0" name="Oval 519"/>
          <p:cNvSpPr/>
          <p:nvPr/>
        </p:nvSpPr>
        <p:spPr>
          <a:xfrm flipV="1">
            <a:off x="1651000" y="4254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1" name="Oval 520"/>
          <p:cNvSpPr/>
          <p:nvPr/>
        </p:nvSpPr>
        <p:spPr>
          <a:xfrm flipV="1">
            <a:off x="2870200" y="4254500"/>
            <a:ext cx="152400" cy="1524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2" name="Oval 521"/>
          <p:cNvSpPr/>
          <p:nvPr/>
        </p:nvSpPr>
        <p:spPr>
          <a:xfrm flipV="1">
            <a:off x="16510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3" name="Oval 522"/>
          <p:cNvSpPr/>
          <p:nvPr/>
        </p:nvSpPr>
        <p:spPr>
          <a:xfrm flipV="1">
            <a:off x="34798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4" name="Oval 523"/>
          <p:cNvSpPr/>
          <p:nvPr/>
        </p:nvSpPr>
        <p:spPr>
          <a:xfrm flipV="1">
            <a:off x="46990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5" name="Oval 524"/>
          <p:cNvSpPr/>
          <p:nvPr/>
        </p:nvSpPr>
        <p:spPr>
          <a:xfrm flipV="1">
            <a:off x="1955800" y="2730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6" name="Oval 525"/>
          <p:cNvSpPr/>
          <p:nvPr/>
        </p:nvSpPr>
        <p:spPr>
          <a:xfrm flipV="1">
            <a:off x="1955800" y="3340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7" name="Oval 526"/>
          <p:cNvSpPr/>
          <p:nvPr/>
        </p:nvSpPr>
        <p:spPr>
          <a:xfrm flipV="1">
            <a:off x="1955800" y="4559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8" name="Oval 527"/>
          <p:cNvSpPr/>
          <p:nvPr/>
        </p:nvSpPr>
        <p:spPr>
          <a:xfrm flipV="1">
            <a:off x="2565400" y="2120900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29" name="Oval 528"/>
          <p:cNvSpPr/>
          <p:nvPr/>
        </p:nvSpPr>
        <p:spPr>
          <a:xfrm flipV="1">
            <a:off x="3175000" y="2120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0" name="Oval 529"/>
          <p:cNvSpPr/>
          <p:nvPr/>
        </p:nvSpPr>
        <p:spPr>
          <a:xfrm flipV="1">
            <a:off x="3175000" y="3340100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1" name="Oval 530"/>
          <p:cNvSpPr/>
          <p:nvPr/>
        </p:nvSpPr>
        <p:spPr>
          <a:xfrm flipV="1">
            <a:off x="3175000" y="4559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2" name="Oval 531"/>
          <p:cNvSpPr/>
          <p:nvPr/>
        </p:nvSpPr>
        <p:spPr>
          <a:xfrm flipV="1">
            <a:off x="4394200" y="2120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3" name="Oval 532"/>
          <p:cNvSpPr/>
          <p:nvPr/>
        </p:nvSpPr>
        <p:spPr>
          <a:xfrm flipV="1">
            <a:off x="4089400" y="2425700"/>
            <a:ext cx="152400" cy="1524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4" name="Oval 533"/>
          <p:cNvSpPr/>
          <p:nvPr/>
        </p:nvSpPr>
        <p:spPr>
          <a:xfrm flipV="1">
            <a:off x="4089400" y="3035300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5" name="Oval 534"/>
          <p:cNvSpPr/>
          <p:nvPr/>
        </p:nvSpPr>
        <p:spPr>
          <a:xfrm flipV="1">
            <a:off x="2870200" y="3644900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6" name="Oval 535"/>
          <p:cNvSpPr/>
          <p:nvPr/>
        </p:nvSpPr>
        <p:spPr>
          <a:xfrm flipV="1">
            <a:off x="4089400" y="4254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7" name="Oval 536"/>
          <p:cNvSpPr/>
          <p:nvPr/>
        </p:nvSpPr>
        <p:spPr>
          <a:xfrm flipV="1">
            <a:off x="40894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8" name="Oval 537"/>
          <p:cNvSpPr/>
          <p:nvPr/>
        </p:nvSpPr>
        <p:spPr>
          <a:xfrm flipV="1">
            <a:off x="2565400" y="3340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39" name="Oval 538"/>
          <p:cNvSpPr/>
          <p:nvPr/>
        </p:nvSpPr>
        <p:spPr>
          <a:xfrm flipV="1">
            <a:off x="3784600" y="2730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0" name="Oval 539"/>
          <p:cNvSpPr/>
          <p:nvPr/>
        </p:nvSpPr>
        <p:spPr>
          <a:xfrm flipV="1">
            <a:off x="3784600" y="4559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1" name="Oval 540"/>
          <p:cNvSpPr/>
          <p:nvPr/>
        </p:nvSpPr>
        <p:spPr>
          <a:xfrm flipV="1">
            <a:off x="4394200" y="2730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2" name="Oval 541"/>
          <p:cNvSpPr/>
          <p:nvPr/>
        </p:nvSpPr>
        <p:spPr>
          <a:xfrm flipV="1">
            <a:off x="4394200" y="4559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3" name="Oval 542"/>
          <p:cNvSpPr/>
          <p:nvPr/>
        </p:nvSpPr>
        <p:spPr>
          <a:xfrm flipV="1">
            <a:off x="2260600" y="4864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4" name="Oval 543"/>
          <p:cNvSpPr/>
          <p:nvPr/>
        </p:nvSpPr>
        <p:spPr>
          <a:xfrm flipV="1">
            <a:off x="2870200" y="4864100"/>
            <a:ext cx="152400" cy="1524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5" name="Oval 544"/>
          <p:cNvSpPr/>
          <p:nvPr/>
        </p:nvSpPr>
        <p:spPr>
          <a:xfrm flipV="1">
            <a:off x="2565400" y="4559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6" name="Oval 545"/>
          <p:cNvSpPr/>
          <p:nvPr/>
        </p:nvSpPr>
        <p:spPr>
          <a:xfrm flipV="1">
            <a:off x="34798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7" name="Oval 546"/>
          <p:cNvSpPr/>
          <p:nvPr/>
        </p:nvSpPr>
        <p:spPr>
          <a:xfrm flipV="1">
            <a:off x="4089400" y="1816100"/>
            <a:ext cx="152400" cy="1524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8" name="Oval 547"/>
          <p:cNvSpPr/>
          <p:nvPr/>
        </p:nvSpPr>
        <p:spPr>
          <a:xfrm flipV="1">
            <a:off x="3784600" y="2120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49" name="Oval 548"/>
          <p:cNvSpPr/>
          <p:nvPr/>
        </p:nvSpPr>
        <p:spPr>
          <a:xfrm flipV="1">
            <a:off x="1651000" y="2425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0" name="Oval 549"/>
          <p:cNvSpPr/>
          <p:nvPr/>
        </p:nvSpPr>
        <p:spPr>
          <a:xfrm flipV="1">
            <a:off x="1955800" y="2120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1" name="Oval 550"/>
          <p:cNvSpPr/>
          <p:nvPr/>
        </p:nvSpPr>
        <p:spPr>
          <a:xfrm flipV="1">
            <a:off x="1651000" y="1816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2" name="Oval 551"/>
          <p:cNvSpPr/>
          <p:nvPr/>
        </p:nvSpPr>
        <p:spPr>
          <a:xfrm flipV="1">
            <a:off x="4089400" y="3644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3" name="Oval 552"/>
          <p:cNvSpPr/>
          <p:nvPr/>
        </p:nvSpPr>
        <p:spPr>
          <a:xfrm flipV="1">
            <a:off x="3784600" y="3340100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4" name="Oval 553"/>
          <p:cNvSpPr/>
          <p:nvPr/>
        </p:nvSpPr>
        <p:spPr>
          <a:xfrm flipV="1">
            <a:off x="4394200" y="33401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5" name="Oval 554"/>
          <p:cNvSpPr/>
          <p:nvPr/>
        </p:nvSpPr>
        <p:spPr>
          <a:xfrm flipV="1">
            <a:off x="3479800" y="3644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6" name="Oval 555"/>
          <p:cNvSpPr/>
          <p:nvPr/>
        </p:nvSpPr>
        <p:spPr>
          <a:xfrm flipV="1">
            <a:off x="2260600" y="4254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7" name="Oval 556"/>
          <p:cNvSpPr/>
          <p:nvPr/>
        </p:nvSpPr>
        <p:spPr>
          <a:xfrm flipV="1">
            <a:off x="3479800" y="4254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8" name="Oval 557"/>
          <p:cNvSpPr/>
          <p:nvPr/>
        </p:nvSpPr>
        <p:spPr>
          <a:xfrm flipV="1">
            <a:off x="1955800" y="3949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59" name="Oval 558"/>
          <p:cNvSpPr/>
          <p:nvPr/>
        </p:nvSpPr>
        <p:spPr>
          <a:xfrm flipV="1">
            <a:off x="3784600" y="3949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0" name="Oval 559"/>
          <p:cNvSpPr/>
          <p:nvPr/>
        </p:nvSpPr>
        <p:spPr>
          <a:xfrm flipV="1">
            <a:off x="2260600" y="3644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1" name="Oval 560"/>
          <p:cNvSpPr/>
          <p:nvPr/>
        </p:nvSpPr>
        <p:spPr>
          <a:xfrm flipV="1">
            <a:off x="3175000" y="3949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2" name="Oval 561"/>
          <p:cNvSpPr/>
          <p:nvPr/>
        </p:nvSpPr>
        <p:spPr>
          <a:xfrm flipV="1">
            <a:off x="2565400" y="3949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3" name="Oval 562"/>
          <p:cNvSpPr/>
          <p:nvPr/>
        </p:nvSpPr>
        <p:spPr>
          <a:xfrm flipV="1">
            <a:off x="4699000" y="36449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4" name="Oval 563"/>
          <p:cNvSpPr/>
          <p:nvPr/>
        </p:nvSpPr>
        <p:spPr>
          <a:xfrm flipV="1">
            <a:off x="4699000" y="4254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5" name="Oval 564"/>
          <p:cNvSpPr/>
          <p:nvPr/>
        </p:nvSpPr>
        <p:spPr>
          <a:xfrm flipV="1">
            <a:off x="4394200" y="3949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6" name="Oval 565"/>
          <p:cNvSpPr/>
          <p:nvPr/>
        </p:nvSpPr>
        <p:spPr>
          <a:xfrm flipV="1">
            <a:off x="2870200" y="2425700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7" name="Oval 566"/>
          <p:cNvSpPr/>
          <p:nvPr/>
        </p:nvSpPr>
        <p:spPr>
          <a:xfrm flipV="1">
            <a:off x="2870200" y="3035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8" name="Oval 567"/>
          <p:cNvSpPr/>
          <p:nvPr/>
        </p:nvSpPr>
        <p:spPr>
          <a:xfrm flipV="1">
            <a:off x="2565400" y="2730500"/>
            <a:ext cx="152400" cy="1524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69" name="Oval 568"/>
          <p:cNvSpPr/>
          <p:nvPr/>
        </p:nvSpPr>
        <p:spPr>
          <a:xfrm flipV="1">
            <a:off x="3175000" y="27305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70" name="Oval 569"/>
          <p:cNvSpPr/>
          <p:nvPr/>
        </p:nvSpPr>
        <p:spPr>
          <a:xfrm flipV="1">
            <a:off x="3479800" y="24257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71" name="Oval 570"/>
          <p:cNvSpPr/>
          <p:nvPr/>
        </p:nvSpPr>
        <p:spPr>
          <a:xfrm flipV="1">
            <a:off x="3479800" y="3035300"/>
            <a:ext cx="152400" cy="1524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72" name="Diamond 571"/>
          <p:cNvSpPr/>
          <p:nvPr/>
        </p:nvSpPr>
        <p:spPr bwMode="auto">
          <a:xfrm>
            <a:off x="2235200" y="2057400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573" name="Diamond 572"/>
          <p:cNvSpPr/>
          <p:nvPr/>
        </p:nvSpPr>
        <p:spPr bwMode="auto">
          <a:xfrm>
            <a:off x="2844797" y="2684475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574" name="TextBox 573"/>
          <p:cNvSpPr txBox="1"/>
          <p:nvPr/>
        </p:nvSpPr>
        <p:spPr>
          <a:xfrm>
            <a:off x="2870200" y="21209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75" name="TextBox 574"/>
          <p:cNvSpPr txBox="1"/>
          <p:nvPr/>
        </p:nvSpPr>
        <p:spPr>
          <a:xfrm>
            <a:off x="2603500" y="18415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76" name="TextBox 575"/>
          <p:cNvSpPr txBox="1"/>
          <p:nvPr/>
        </p:nvSpPr>
        <p:spPr>
          <a:xfrm>
            <a:off x="2006600" y="24257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77" name="TextBox 576"/>
          <p:cNvSpPr txBox="1"/>
          <p:nvPr/>
        </p:nvSpPr>
        <p:spPr>
          <a:xfrm>
            <a:off x="6451600" y="2060714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Failed parity checks for X errors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78" name="Diamond 577"/>
          <p:cNvSpPr/>
          <p:nvPr/>
        </p:nvSpPr>
        <p:spPr bwMode="auto">
          <a:xfrm>
            <a:off x="6146800" y="2311400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579" name="Rectangle 578"/>
          <p:cNvSpPr/>
          <p:nvPr/>
        </p:nvSpPr>
        <p:spPr bwMode="auto">
          <a:xfrm>
            <a:off x="5994400" y="1955800"/>
            <a:ext cx="2971800" cy="2971800"/>
          </a:xfrm>
          <a:prstGeom prst="rect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580" name="TextBox 579"/>
          <p:cNvSpPr txBox="1"/>
          <p:nvPr/>
        </p:nvSpPr>
        <p:spPr>
          <a:xfrm>
            <a:off x="6451600" y="3022600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Actual X errors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81" name="Oval 580"/>
          <p:cNvSpPr/>
          <p:nvPr/>
        </p:nvSpPr>
        <p:spPr>
          <a:xfrm flipV="1">
            <a:off x="6210300" y="3251200"/>
            <a:ext cx="152400" cy="1524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82" name="TextBox 581"/>
          <p:cNvSpPr txBox="1"/>
          <p:nvPr/>
        </p:nvSpPr>
        <p:spPr>
          <a:xfrm>
            <a:off x="6134100" y="29464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83" name="TextBox 582"/>
          <p:cNvSpPr txBox="1"/>
          <p:nvPr/>
        </p:nvSpPr>
        <p:spPr>
          <a:xfrm>
            <a:off x="6464300" y="3765490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Corrected X errors</a:t>
            </a:r>
            <a:endParaRPr lang="en-US" sz="2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84" name="Oval 583"/>
          <p:cNvSpPr/>
          <p:nvPr/>
        </p:nvSpPr>
        <p:spPr>
          <a:xfrm flipV="1">
            <a:off x="6223000" y="3994090"/>
            <a:ext cx="152400" cy="1524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85" name="TextBox 584"/>
          <p:cNvSpPr txBox="1"/>
          <p:nvPr/>
        </p:nvSpPr>
        <p:spPr>
          <a:xfrm>
            <a:off x="6146800" y="368929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87" name="Diamond 586"/>
          <p:cNvSpPr/>
          <p:nvPr/>
        </p:nvSpPr>
        <p:spPr bwMode="auto">
          <a:xfrm>
            <a:off x="2832100" y="3911600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588" name="TextBox 587"/>
          <p:cNvSpPr txBox="1"/>
          <p:nvPr/>
        </p:nvSpPr>
        <p:spPr>
          <a:xfrm>
            <a:off x="2616202" y="423653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9" name="TextBox 588"/>
          <p:cNvSpPr txBox="1"/>
          <p:nvPr/>
        </p:nvSpPr>
        <p:spPr>
          <a:xfrm>
            <a:off x="4144545" y="216644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0" name="TextBox 589"/>
          <p:cNvSpPr txBox="1"/>
          <p:nvPr/>
        </p:nvSpPr>
        <p:spPr>
          <a:xfrm>
            <a:off x="3238617" y="3237470"/>
            <a:ext cx="33855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1" name="TextBox 590"/>
          <p:cNvSpPr txBox="1"/>
          <p:nvPr/>
        </p:nvSpPr>
        <p:spPr>
          <a:xfrm>
            <a:off x="3852450" y="3237470"/>
            <a:ext cx="33855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2" name="TextBox 591"/>
          <p:cNvSpPr txBox="1"/>
          <p:nvPr/>
        </p:nvSpPr>
        <p:spPr>
          <a:xfrm>
            <a:off x="2624662" y="340256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3" name="TextBox 592"/>
          <p:cNvSpPr txBox="1"/>
          <p:nvPr/>
        </p:nvSpPr>
        <p:spPr>
          <a:xfrm>
            <a:off x="4161477" y="280669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4" name="TextBox 593"/>
          <p:cNvSpPr txBox="1"/>
          <p:nvPr/>
        </p:nvSpPr>
        <p:spPr>
          <a:xfrm>
            <a:off x="2324100" y="265326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95" name="Straight Arrow Connector 594"/>
          <p:cNvCxnSpPr>
            <a:endCxn id="547" idx="0"/>
          </p:cNvCxnSpPr>
          <p:nvPr/>
        </p:nvCxnSpPr>
        <p:spPr bwMode="auto">
          <a:xfrm flipV="1">
            <a:off x="4165600" y="1968500"/>
            <a:ext cx="0" cy="86783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96" name="Straight Arrow Connector 595"/>
          <p:cNvCxnSpPr>
            <a:stCxn id="587" idx="2"/>
            <a:endCxn id="544" idx="4"/>
          </p:cNvCxnSpPr>
          <p:nvPr/>
        </p:nvCxnSpPr>
        <p:spPr bwMode="auto">
          <a:xfrm>
            <a:off x="2946400" y="4140200"/>
            <a:ext cx="0" cy="7239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97" name="Straight Arrow Connector 596"/>
          <p:cNvCxnSpPr>
            <a:endCxn id="572" idx="2"/>
          </p:cNvCxnSpPr>
          <p:nvPr/>
        </p:nvCxnSpPr>
        <p:spPr bwMode="auto">
          <a:xfrm flipH="1" flipV="1">
            <a:off x="2349500" y="2286000"/>
            <a:ext cx="8356" cy="5275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98" name="Straight Arrow Connector 597"/>
          <p:cNvCxnSpPr/>
          <p:nvPr/>
        </p:nvCxnSpPr>
        <p:spPr bwMode="auto">
          <a:xfrm flipH="1">
            <a:off x="2340924" y="2797188"/>
            <a:ext cx="505996" cy="158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586" name="Diamond 585"/>
          <p:cNvSpPr/>
          <p:nvPr/>
        </p:nvSpPr>
        <p:spPr bwMode="auto">
          <a:xfrm>
            <a:off x="4051300" y="2679700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088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582529"/>
            <a:ext cx="11209064" cy="1092474"/>
          </a:xfrm>
        </p:spPr>
        <p:txBody>
          <a:bodyPr anchor="ctr"/>
          <a:lstStyle/>
          <a:p>
            <a:r>
              <a:rPr lang="en-US" dirty="0"/>
              <a:t>What if Some Syndrome Measurements Fail? </a:t>
            </a:r>
            <a:br>
              <a:rPr lang="en-US" dirty="0"/>
            </a:br>
            <a:r>
              <a:rPr lang="en-US" dirty="0"/>
              <a:t>Repeat Syndrome Measurements!</a:t>
            </a:r>
          </a:p>
        </p:txBody>
      </p:sp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Content Placeholder 6" title="Text box"/>
          <p:cNvSpPr txBox="1">
            <a:spLocks/>
          </p:cNvSpPr>
          <p:nvPr/>
        </p:nvSpPr>
        <p:spPr>
          <a:xfrm>
            <a:off x="442452" y="5116601"/>
            <a:ext cx="11209064" cy="81429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chemeClr val="tx2"/>
                </a:solidFill>
              </a:rPr>
              <a:t>-	Syndromes </a:t>
            </a:r>
            <a:r>
              <a:rPr lang="en-US" sz="2600" dirty="0">
                <a:solidFill>
                  <a:schemeClr val="tx2"/>
                </a:solidFill>
              </a:rPr>
              <a:t>are measured repeatedly, parity changes in time are marked as defects with </a:t>
            </a:r>
          </a:p>
        </p:txBody>
      </p:sp>
      <p:sp>
        <p:nvSpPr>
          <p:cNvPr id="17" name="Content Placeholder 6" title="Text box"/>
          <p:cNvSpPr txBox="1">
            <a:spLocks/>
          </p:cNvSpPr>
          <p:nvPr/>
        </p:nvSpPr>
        <p:spPr>
          <a:xfrm>
            <a:off x="442452" y="5968671"/>
            <a:ext cx="11209064" cy="55912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rgbClr val="000000"/>
                </a:solidFill>
              </a:rPr>
              <a:t>-	Match </a:t>
            </a:r>
            <a:r>
              <a:rPr lang="en-US" sz="2600" dirty="0">
                <a:solidFill>
                  <a:srgbClr val="000000"/>
                </a:solidFill>
              </a:rPr>
              <a:t>pairs of nearby defects, correct errors in 2D on the physical </a:t>
            </a:r>
            <a:r>
              <a:rPr lang="en-US" sz="2600" dirty="0" err="1">
                <a:solidFill>
                  <a:srgbClr val="000000"/>
                </a:solidFill>
              </a:rPr>
              <a:t>qubits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</a:p>
          <a:p>
            <a:pPr>
              <a:buClr>
                <a:schemeClr val="accent2"/>
              </a:buClr>
              <a:buSzPct val="100000"/>
            </a:pPr>
            <a:endParaRPr lang="en-US" sz="2600" dirty="0">
              <a:solidFill>
                <a:srgbClr val="000000"/>
              </a:solidFill>
            </a:endParaRPr>
          </a:p>
          <a:p>
            <a:pPr lvl="0">
              <a:buClr>
                <a:schemeClr val="accent2"/>
              </a:buClr>
              <a:buSzPct val="100000"/>
            </a:pPr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109" name="Diamond 108"/>
          <p:cNvSpPr/>
          <p:nvPr/>
        </p:nvSpPr>
        <p:spPr bwMode="auto">
          <a:xfrm>
            <a:off x="2522052" y="5603214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879600"/>
            <a:ext cx="6888530" cy="3025434"/>
          </a:xfrm>
          <a:prstGeom prst="rect">
            <a:avLst/>
          </a:prstGeom>
        </p:spPr>
      </p:pic>
      <p:sp>
        <p:nvSpPr>
          <p:cNvPr id="127" name="Rectangle 126"/>
          <p:cNvSpPr/>
          <p:nvPr/>
        </p:nvSpPr>
        <p:spPr bwMode="auto">
          <a:xfrm>
            <a:off x="1676400" y="1803400"/>
            <a:ext cx="609600" cy="990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28" name="Diamond 127"/>
          <p:cNvSpPr/>
          <p:nvPr/>
        </p:nvSpPr>
        <p:spPr bwMode="auto">
          <a:xfrm>
            <a:off x="5430619" y="1867842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029200" y="21844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0" name="Diamond 129"/>
          <p:cNvSpPr/>
          <p:nvPr/>
        </p:nvSpPr>
        <p:spPr bwMode="auto">
          <a:xfrm>
            <a:off x="4673601" y="2616202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31" name="Diamond 130"/>
          <p:cNvSpPr/>
          <p:nvPr/>
        </p:nvSpPr>
        <p:spPr bwMode="auto">
          <a:xfrm>
            <a:off x="4673598" y="3369735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32" name="Diamond 131"/>
          <p:cNvSpPr/>
          <p:nvPr/>
        </p:nvSpPr>
        <p:spPr bwMode="auto">
          <a:xfrm>
            <a:off x="5816601" y="3386669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33" name="Diamond 132"/>
          <p:cNvSpPr/>
          <p:nvPr/>
        </p:nvSpPr>
        <p:spPr bwMode="auto">
          <a:xfrm>
            <a:off x="6570134" y="2260600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34" name="Diamond 133"/>
          <p:cNvSpPr/>
          <p:nvPr/>
        </p:nvSpPr>
        <p:spPr bwMode="auto">
          <a:xfrm>
            <a:off x="6570131" y="2633133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5257800" y="31750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2438400" y="35560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4707466" y="4428065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X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8" name="Diamond 137"/>
          <p:cNvSpPr/>
          <p:nvPr/>
        </p:nvSpPr>
        <p:spPr bwMode="auto">
          <a:xfrm>
            <a:off x="2768598" y="3759199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39" name="Diamond 138"/>
          <p:cNvSpPr/>
          <p:nvPr/>
        </p:nvSpPr>
        <p:spPr bwMode="auto">
          <a:xfrm>
            <a:off x="5046134" y="4529669"/>
            <a:ext cx="228600" cy="228600"/>
          </a:xfrm>
          <a:prstGeom prst="diamond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 Antiqua" pitchFamily="18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6657312" y="2364154"/>
            <a:ext cx="1648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measurement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error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5562600" y="1803400"/>
            <a:ext cx="1648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measurement</a:t>
            </a:r>
          </a:p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error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8355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582529"/>
            <a:ext cx="11209064" cy="1092474"/>
          </a:xfrm>
        </p:spPr>
        <p:txBody>
          <a:bodyPr anchor="ctr"/>
          <a:lstStyle/>
          <a:p>
            <a:r>
              <a:rPr lang="en-US" dirty="0"/>
              <a:t>Simulation with Three Different Error Models</a:t>
            </a:r>
          </a:p>
        </p:txBody>
      </p:sp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6" name="Content Placeholder 6" title="Text box"/>
          <p:cNvSpPr txBox="1">
            <a:spLocks/>
          </p:cNvSpPr>
          <p:nvPr/>
        </p:nvSpPr>
        <p:spPr>
          <a:xfrm>
            <a:off x="442452" y="4824501"/>
            <a:ext cx="11209064" cy="1627099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chemeClr val="tx2"/>
                </a:solidFill>
              </a:rPr>
              <a:t>-	Monte </a:t>
            </a:r>
            <a:r>
              <a:rPr lang="en-US" sz="2600" dirty="0">
                <a:solidFill>
                  <a:schemeClr val="tx2"/>
                </a:solidFill>
              </a:rPr>
              <a:t>Carlo simulation in C++</a:t>
            </a:r>
          </a:p>
          <a:p>
            <a:pPr marL="627063" indent="-627063">
              <a:buClr>
                <a:schemeClr val="accent2"/>
              </a:buClr>
              <a:buSzPct val="100000"/>
              <a:tabLst>
                <a:tab pos="398463" algn="l"/>
                <a:tab pos="627063" algn="l"/>
              </a:tabLst>
            </a:pPr>
            <a:r>
              <a:rPr lang="en-US" sz="2600" dirty="0" smtClean="0">
                <a:solidFill>
                  <a:schemeClr val="tx2"/>
                </a:solidFill>
              </a:rPr>
              <a:t>	-	Repeatedly </a:t>
            </a:r>
            <a:r>
              <a:rPr lang="en-US" sz="2600" dirty="0">
                <a:solidFill>
                  <a:schemeClr val="tx2"/>
                </a:solidFill>
              </a:rPr>
              <a:t>generate and correct random errors</a:t>
            </a:r>
          </a:p>
          <a:p>
            <a:pPr marL="627063" indent="-627063">
              <a:buClr>
                <a:schemeClr val="accent2"/>
              </a:buClr>
              <a:buSzPct val="100000"/>
              <a:tabLst>
                <a:tab pos="398463" algn="l"/>
                <a:tab pos="627063" algn="l"/>
              </a:tabLst>
            </a:pPr>
            <a:r>
              <a:rPr lang="en-US" sz="2600" dirty="0" smtClean="0">
                <a:solidFill>
                  <a:schemeClr val="tx2"/>
                </a:solidFill>
              </a:rPr>
              <a:t>	-	Ability </a:t>
            </a:r>
            <a:r>
              <a:rPr lang="en-US" sz="2600" dirty="0">
                <a:solidFill>
                  <a:schemeClr val="tx2"/>
                </a:solidFill>
              </a:rPr>
              <a:t>to simulate actions of quantum gates and propagation of X and Z errors</a:t>
            </a:r>
          </a:p>
        </p:txBody>
      </p:sp>
      <p:graphicFrame>
        <p:nvGraphicFramePr>
          <p:cNvPr id="27" name="Content Placeholder 12" title="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8456143"/>
              </p:ext>
            </p:extLst>
          </p:nvPr>
        </p:nvGraphicFramePr>
        <p:xfrm>
          <a:off x="507154" y="1789204"/>
          <a:ext cx="8933178" cy="256032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722879"/>
                <a:gridCol w="1846687"/>
                <a:gridCol w="2181806"/>
                <a:gridCol w="2181806"/>
              </a:tblGrid>
              <a:tr h="723791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Error Model:</a:t>
                      </a:r>
                      <a:endParaRPr lang="en-US" sz="2400" b="1" dirty="0"/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Data </a:t>
                      </a:r>
                      <a:r>
                        <a:rPr lang="en-US" sz="2400" b="1" dirty="0" err="1" smtClean="0"/>
                        <a:t>qubit</a:t>
                      </a:r>
                      <a:r>
                        <a:rPr lang="en-US" sz="2400" b="1" dirty="0" smtClean="0"/>
                        <a:t> errors</a:t>
                      </a:r>
                      <a:endParaRPr lang="en-US" sz="2400" b="1" dirty="0"/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Measurement gate errors</a:t>
                      </a:r>
                      <a:endParaRPr lang="en-US" sz="2400" b="1" dirty="0"/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Syndrome extraction circuit errors</a:t>
                      </a:r>
                      <a:endParaRPr lang="en-US" sz="2400" b="1" dirty="0"/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32899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Code Capacity</a:t>
                      </a:r>
                      <a:endParaRPr lang="en-US" sz="2400" dirty="0">
                        <a:solidFill>
                          <a:schemeClr val="tx2"/>
                        </a:solidFill>
                      </a:endParaRP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yes</a:t>
                      </a:r>
                      <a:endParaRPr lang="en-US" sz="2400" dirty="0">
                        <a:solidFill>
                          <a:schemeClr val="tx2"/>
                        </a:solidFill>
                      </a:endParaRP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no</a:t>
                      </a:r>
                      <a:endParaRPr lang="en-US" sz="2400" dirty="0">
                        <a:solidFill>
                          <a:schemeClr val="tx2"/>
                        </a:solidFill>
                      </a:endParaRP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no</a:t>
                      </a:r>
                      <a:endParaRPr lang="en-US" sz="2400" dirty="0">
                        <a:solidFill>
                          <a:schemeClr val="tx2"/>
                        </a:solidFill>
                      </a:endParaRP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887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Phenomenological</a:t>
                      </a:r>
                      <a:endParaRPr lang="en-US" sz="2400" dirty="0">
                        <a:solidFill>
                          <a:schemeClr val="tx2"/>
                        </a:solidFill>
                      </a:endParaRP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yes</a:t>
                      </a: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yes</a:t>
                      </a: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no</a:t>
                      </a: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899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Circuit</a:t>
                      </a:r>
                      <a:endParaRPr lang="en-US" sz="2400" dirty="0">
                        <a:solidFill>
                          <a:schemeClr val="tx2"/>
                        </a:solidFill>
                      </a:endParaRP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yes</a:t>
                      </a: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yes</a:t>
                      </a: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2"/>
                          </a:solidFill>
                        </a:rPr>
                        <a:t>yes</a:t>
                      </a:r>
                    </a:p>
                  </a:txBody>
                  <a:tcPr marL="121888" marR="121888">
                    <a:lnL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994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Title 2" title="Divider slide option 1"/>
          <p:cNvSpPr>
            <a:spLocks noGrp="1"/>
          </p:cNvSpPr>
          <p:nvPr>
            <p:ph type="title"/>
          </p:nvPr>
        </p:nvSpPr>
        <p:spPr bwMode="white">
          <a:xfrm>
            <a:off x="549636" y="1258053"/>
            <a:ext cx="11209064" cy="664339"/>
          </a:xfrm>
        </p:spPr>
        <p:txBody>
          <a:bodyPr/>
          <a:lstStyle/>
          <a:p>
            <a:r>
              <a:rPr lang="en-US" dirty="0"/>
              <a:t>Code Capacity Error Model</a:t>
            </a:r>
          </a:p>
        </p:txBody>
      </p:sp>
      <p:sp>
        <p:nvSpPr>
          <p:cNvPr id="15" name="Text Placeholder 6" title="Subtitle placeholder"/>
          <p:cNvSpPr>
            <a:spLocks noGrp="1"/>
          </p:cNvSpPr>
          <p:nvPr>
            <p:ph type="body" sz="quarter" idx="13"/>
          </p:nvPr>
        </p:nvSpPr>
        <p:spPr bwMode="white">
          <a:xfrm>
            <a:off x="894946" y="2641358"/>
            <a:ext cx="5609823" cy="574276"/>
          </a:xfrm>
        </p:spPr>
        <p:txBody>
          <a:bodyPr/>
          <a:lstStyle/>
          <a:p>
            <a:pPr marL="457200" indent="-457200">
              <a:buClr>
                <a:schemeClr val="tx2"/>
              </a:buClr>
              <a:buFont typeface="Wingdings" charset="2"/>
              <a:buChar char="Ø"/>
            </a:pPr>
            <a:r>
              <a:rPr lang="en-US" sz="2800" dirty="0"/>
              <a:t>Data </a:t>
            </a:r>
            <a:r>
              <a:rPr lang="en-US" sz="2800" dirty="0" err="1"/>
              <a:t>qubit</a:t>
            </a:r>
            <a:r>
              <a:rPr lang="en-US" sz="2800" dirty="0"/>
              <a:t> errors</a:t>
            </a:r>
          </a:p>
        </p:txBody>
      </p:sp>
    </p:spTree>
    <p:extLst>
      <p:ext uri="{BB962C8B-B14F-4D97-AF65-F5344CB8AC3E}">
        <p14:creationId xmlns:p14="http://schemas.microsoft.com/office/powerpoint/2010/main" val="1407111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5100" y="825499"/>
            <a:ext cx="6438900" cy="849503"/>
          </a:xfrm>
        </p:spPr>
        <p:txBody>
          <a:bodyPr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Code Capacity Error </a:t>
            </a:r>
            <a:r>
              <a:rPr lang="en-US" sz="2800" dirty="0" smtClean="0">
                <a:solidFill>
                  <a:srgbClr val="000000"/>
                </a:solidFill>
              </a:rPr>
              <a:t>Model: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539" y="1600199"/>
            <a:ext cx="7856861" cy="5000385"/>
          </a:xfrm>
          <a:prstGeom prst="rect">
            <a:avLst/>
          </a:prstGeom>
        </p:spPr>
      </p:pic>
      <p:sp>
        <p:nvSpPr>
          <p:cNvPr id="30" name="Rounded Rectangular Callout 29"/>
          <p:cNvSpPr>
            <a:spLocks noChangeArrowheads="1"/>
          </p:cNvSpPr>
          <p:nvPr/>
        </p:nvSpPr>
        <p:spPr bwMode="auto">
          <a:xfrm>
            <a:off x="6819900" y="4635500"/>
            <a:ext cx="1676401" cy="762000"/>
          </a:xfrm>
          <a:prstGeom prst="wedgeRoundRectCallout">
            <a:avLst>
              <a:gd name="adj1" fmla="val -63340"/>
              <a:gd name="adj2" fmla="val -128933"/>
              <a:gd name="adj3" fmla="val 16667"/>
            </a:avLst>
          </a:prstGeom>
          <a:solidFill>
            <a:srgbClr val="CCFFFF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r>
              <a:rPr lang="en-US" sz="19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threshold</a:t>
            </a:r>
            <a:endParaRPr lang="en-US" sz="19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r>
              <a:rPr lang="en-US" sz="19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~ 10%</a:t>
            </a:r>
            <a:endParaRPr lang="en-US" sz="19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95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Title 2" title="Divider slide option 1"/>
          <p:cNvSpPr>
            <a:spLocks noGrp="1"/>
          </p:cNvSpPr>
          <p:nvPr>
            <p:ph type="title"/>
          </p:nvPr>
        </p:nvSpPr>
        <p:spPr bwMode="white">
          <a:xfrm>
            <a:off x="549636" y="1258053"/>
            <a:ext cx="11209064" cy="664339"/>
          </a:xfrm>
        </p:spPr>
        <p:txBody>
          <a:bodyPr/>
          <a:lstStyle/>
          <a:p>
            <a:r>
              <a:rPr lang="en-US" dirty="0" smtClean="0"/>
              <a:t>Phenomenological Error </a:t>
            </a:r>
            <a:r>
              <a:rPr lang="en-US" dirty="0"/>
              <a:t>Model</a:t>
            </a:r>
          </a:p>
        </p:txBody>
      </p:sp>
      <p:sp>
        <p:nvSpPr>
          <p:cNvPr id="15" name="Text Placeholder 6" title="Subtitle placeholder"/>
          <p:cNvSpPr>
            <a:spLocks noGrp="1"/>
          </p:cNvSpPr>
          <p:nvPr>
            <p:ph type="body" sz="quarter" idx="13"/>
          </p:nvPr>
        </p:nvSpPr>
        <p:spPr bwMode="white">
          <a:xfrm>
            <a:off x="894946" y="2641358"/>
            <a:ext cx="5609823" cy="574276"/>
          </a:xfrm>
        </p:spPr>
        <p:txBody>
          <a:bodyPr/>
          <a:lstStyle/>
          <a:p>
            <a:pPr marL="457200" indent="-457200">
              <a:buClr>
                <a:schemeClr val="tx2"/>
              </a:buClr>
              <a:buFont typeface="Wingdings" charset="2"/>
              <a:buChar char="Ø"/>
            </a:pPr>
            <a:r>
              <a:rPr lang="en-US" sz="2800" dirty="0"/>
              <a:t>Data </a:t>
            </a:r>
            <a:r>
              <a:rPr lang="en-US" sz="2800" dirty="0" err="1"/>
              <a:t>qubit</a:t>
            </a:r>
            <a:r>
              <a:rPr lang="en-US" sz="2800" dirty="0"/>
              <a:t> errors</a:t>
            </a:r>
          </a:p>
        </p:txBody>
      </p:sp>
      <p:sp>
        <p:nvSpPr>
          <p:cNvPr id="16" name="Text Placeholder 6" title="Subtitle placeholder"/>
          <p:cNvSpPr txBox="1">
            <a:spLocks/>
          </p:cNvSpPr>
          <p:nvPr/>
        </p:nvSpPr>
        <p:spPr bwMode="white">
          <a:xfrm>
            <a:off x="884229" y="3784083"/>
            <a:ext cx="5609823" cy="5742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  <a:defRPr sz="2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  <a:defRPr sz="2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chemeClr val="tx2"/>
              </a:buClr>
              <a:buFont typeface="Wingdings" charset="2"/>
              <a:buChar char="Ø"/>
            </a:pPr>
            <a:r>
              <a:rPr lang="en-US" sz="2800" dirty="0"/>
              <a:t>Measurement gate errors</a:t>
            </a:r>
          </a:p>
        </p:txBody>
      </p:sp>
    </p:spTree>
    <p:extLst>
      <p:ext uri="{BB962C8B-B14F-4D97-AF65-F5344CB8AC3E}">
        <p14:creationId xmlns:p14="http://schemas.microsoft.com/office/powerpoint/2010/main" val="30388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899" y="1511299"/>
            <a:ext cx="7865780" cy="5118101"/>
          </a:xfrm>
          <a:prstGeom prst="rect">
            <a:avLst/>
          </a:prstGeom>
        </p:spPr>
      </p:pic>
      <p:sp>
        <p:nvSpPr>
          <p:cNvPr id="15" name="Rounded Rectangular Callout 14"/>
          <p:cNvSpPr>
            <a:spLocks noChangeArrowheads="1"/>
          </p:cNvSpPr>
          <p:nvPr/>
        </p:nvSpPr>
        <p:spPr bwMode="auto">
          <a:xfrm>
            <a:off x="4495800" y="3987800"/>
            <a:ext cx="1676401" cy="762000"/>
          </a:xfrm>
          <a:prstGeom prst="wedgeRoundRectCallout">
            <a:avLst>
              <a:gd name="adj1" fmla="val 65414"/>
              <a:gd name="adj2" fmla="val 106083"/>
              <a:gd name="adj3" fmla="val 16667"/>
            </a:avLst>
          </a:prstGeom>
          <a:solidFill>
            <a:srgbClr val="CCFFFF"/>
          </a:solidFill>
          <a:ln w="9525" algn="ctr">
            <a:solidFill>
              <a:srgbClr val="191919"/>
            </a:solidFill>
            <a:round/>
            <a:headEnd/>
            <a:tailEnd/>
          </a:ln>
        </p:spPr>
        <p:txBody>
          <a:bodyPr/>
          <a:lstStyle/>
          <a:p>
            <a:r>
              <a:rPr lang="en-US" sz="19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threshold</a:t>
            </a:r>
            <a:endParaRPr lang="en-US" sz="19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r>
              <a:rPr lang="en-US" sz="19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~ 4.5%</a:t>
            </a:r>
            <a:endParaRPr lang="en-US" sz="19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705100" y="825499"/>
            <a:ext cx="6438900" cy="849503"/>
          </a:xfrm>
        </p:spPr>
        <p:txBody>
          <a:bodyPr anchor="ctr"/>
          <a:lstStyle/>
          <a:p>
            <a:pPr algn="ctr"/>
            <a:r>
              <a:rPr lang="en-US" sz="2800" dirty="0" smtClean="0">
                <a:solidFill>
                  <a:srgbClr val="000000"/>
                </a:solidFill>
              </a:rPr>
              <a:t>Phenomenological Error Model: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301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Title 2" title="Divider slide option 1"/>
          <p:cNvSpPr>
            <a:spLocks noGrp="1"/>
          </p:cNvSpPr>
          <p:nvPr>
            <p:ph type="title"/>
          </p:nvPr>
        </p:nvSpPr>
        <p:spPr bwMode="white">
          <a:xfrm>
            <a:off x="549636" y="1258053"/>
            <a:ext cx="11209064" cy="664339"/>
          </a:xfrm>
        </p:spPr>
        <p:txBody>
          <a:bodyPr/>
          <a:lstStyle/>
          <a:p>
            <a:r>
              <a:rPr lang="en-US" dirty="0" smtClean="0"/>
              <a:t>Circuit Error </a:t>
            </a:r>
            <a:r>
              <a:rPr lang="en-US" dirty="0"/>
              <a:t>Model</a:t>
            </a:r>
          </a:p>
        </p:txBody>
      </p:sp>
      <p:sp>
        <p:nvSpPr>
          <p:cNvPr id="15" name="Text Placeholder 6" title="Subtitle placeholder"/>
          <p:cNvSpPr>
            <a:spLocks noGrp="1"/>
          </p:cNvSpPr>
          <p:nvPr>
            <p:ph type="body" sz="quarter" idx="13"/>
          </p:nvPr>
        </p:nvSpPr>
        <p:spPr bwMode="white">
          <a:xfrm>
            <a:off x="894946" y="2641358"/>
            <a:ext cx="5609823" cy="574276"/>
          </a:xfrm>
        </p:spPr>
        <p:txBody>
          <a:bodyPr/>
          <a:lstStyle/>
          <a:p>
            <a:pPr marL="457200" indent="-457200">
              <a:buClr>
                <a:schemeClr val="tx2"/>
              </a:buClr>
              <a:buFont typeface="Wingdings" charset="2"/>
              <a:buChar char="Ø"/>
            </a:pPr>
            <a:r>
              <a:rPr lang="en-US" sz="2800" dirty="0"/>
              <a:t>Data </a:t>
            </a:r>
            <a:r>
              <a:rPr lang="en-US" sz="2800" dirty="0" err="1"/>
              <a:t>qubit</a:t>
            </a:r>
            <a:r>
              <a:rPr lang="en-US" sz="2800" dirty="0"/>
              <a:t> errors</a:t>
            </a:r>
          </a:p>
        </p:txBody>
      </p:sp>
      <p:sp>
        <p:nvSpPr>
          <p:cNvPr id="16" name="Text Placeholder 6" title="Subtitle placeholder"/>
          <p:cNvSpPr txBox="1">
            <a:spLocks/>
          </p:cNvSpPr>
          <p:nvPr/>
        </p:nvSpPr>
        <p:spPr bwMode="white">
          <a:xfrm>
            <a:off x="884229" y="3784083"/>
            <a:ext cx="5609823" cy="5742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  <a:defRPr sz="2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  <a:defRPr sz="2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chemeClr val="tx2"/>
              </a:buClr>
              <a:buFont typeface="Wingdings" charset="2"/>
              <a:buChar char="Ø"/>
            </a:pPr>
            <a:r>
              <a:rPr lang="en-US" sz="2800" dirty="0"/>
              <a:t>Measurement gate errors</a:t>
            </a:r>
          </a:p>
        </p:txBody>
      </p:sp>
      <p:sp>
        <p:nvSpPr>
          <p:cNvPr id="17" name="Text Placeholder 6" title="Subtitle placeholder"/>
          <p:cNvSpPr txBox="1">
            <a:spLocks/>
          </p:cNvSpPr>
          <p:nvPr/>
        </p:nvSpPr>
        <p:spPr bwMode="white">
          <a:xfrm>
            <a:off x="895877" y="4867615"/>
            <a:ext cx="6444508" cy="5742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  <a:defRPr sz="2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  <a:defRPr sz="2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chemeClr val="tx2"/>
              </a:buClr>
              <a:buFont typeface="Wingdings" charset="2"/>
              <a:buChar char="Ø"/>
            </a:pPr>
            <a:r>
              <a:rPr lang="en-US" sz="2800" dirty="0"/>
              <a:t>Syndrome extraction circuit errors</a:t>
            </a:r>
          </a:p>
        </p:txBody>
      </p:sp>
    </p:spTree>
    <p:extLst>
      <p:ext uri="{BB962C8B-B14F-4D97-AF65-F5344CB8AC3E}">
        <p14:creationId xmlns:p14="http://schemas.microsoft.com/office/powerpoint/2010/main" val="30388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582529"/>
            <a:ext cx="11209064" cy="1092474"/>
          </a:xfrm>
        </p:spPr>
        <p:txBody>
          <a:bodyPr anchor="ctr"/>
          <a:lstStyle/>
          <a:p>
            <a:pPr algn="ctr"/>
            <a:r>
              <a:rPr lang="en-US" dirty="0"/>
              <a:t>Circuit Error Model</a:t>
            </a:r>
          </a:p>
        </p:txBody>
      </p:sp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600" y="1409700"/>
            <a:ext cx="7848600" cy="5129352"/>
          </a:xfrm>
          <a:prstGeom prst="rect">
            <a:avLst/>
          </a:prstGeom>
        </p:spPr>
      </p:pic>
      <p:sp>
        <p:nvSpPr>
          <p:cNvPr id="15" name="Rounded Rectangular Callout 14"/>
          <p:cNvSpPr>
            <a:spLocks noChangeArrowheads="1"/>
          </p:cNvSpPr>
          <p:nvPr/>
        </p:nvSpPr>
        <p:spPr bwMode="auto">
          <a:xfrm>
            <a:off x="4508500" y="3784600"/>
            <a:ext cx="1769534" cy="796114"/>
          </a:xfrm>
          <a:prstGeom prst="wedgeRoundRectCallout">
            <a:avLst>
              <a:gd name="adj1" fmla="val 34335"/>
              <a:gd name="adj2" fmla="val 110967"/>
              <a:gd name="adj3" fmla="val 16667"/>
            </a:avLst>
          </a:prstGeom>
          <a:solidFill>
            <a:srgbClr val="CCFFFF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r>
              <a:rPr lang="en-US" sz="19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threshold</a:t>
            </a:r>
            <a:endParaRPr lang="en-US" sz="19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r>
              <a:rPr lang="en-US" sz="19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~ 0.7%</a:t>
            </a:r>
            <a:endParaRPr lang="en-US" sz="19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301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title="Divider slide option 1"/>
          <p:cNvSpPr>
            <a:spLocks noGrp="1"/>
          </p:cNvSpPr>
          <p:nvPr>
            <p:ph type="title"/>
          </p:nvPr>
        </p:nvSpPr>
        <p:spPr bwMode="white">
          <a:xfrm>
            <a:off x="549636" y="1258053"/>
            <a:ext cx="11209064" cy="664339"/>
          </a:xfrm>
        </p:spPr>
        <p:txBody>
          <a:bodyPr/>
          <a:lstStyle/>
          <a:p>
            <a:r>
              <a:rPr lang="en-US" sz="4000" dirty="0" smtClean="0"/>
              <a:t>Discussion </a:t>
            </a:r>
            <a:r>
              <a:rPr lang="en-US" sz="4000" dirty="0" smtClean="0"/>
              <a:t>and </a:t>
            </a:r>
            <a:r>
              <a:rPr lang="en-US" sz="4000" dirty="0" smtClean="0"/>
              <a:t>Future Directions</a:t>
            </a:r>
            <a:endParaRPr lang="en-US" sz="4000" dirty="0"/>
          </a:p>
        </p:txBody>
      </p:sp>
      <p:sp>
        <p:nvSpPr>
          <p:cNvPr id="10" name="Oval 9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3" name="Oval 12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78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98" y="582529"/>
            <a:ext cx="11209064" cy="1092474"/>
          </a:xfrm>
        </p:spPr>
        <p:txBody>
          <a:bodyPr anchor="ctr"/>
          <a:lstStyle/>
          <a:p>
            <a:r>
              <a:rPr lang="en-US" dirty="0"/>
              <a:t>Possible Next Steps and Open Questions</a:t>
            </a:r>
          </a:p>
        </p:txBody>
      </p:sp>
      <p:sp>
        <p:nvSpPr>
          <p:cNvPr id="9" name="Oval 8" title="Section circle"/>
          <p:cNvSpPr/>
          <p:nvPr/>
        </p:nvSpPr>
        <p:spPr>
          <a:xfrm>
            <a:off x="11622635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" name="Oval 9" title="Section circle"/>
          <p:cNvSpPr/>
          <p:nvPr/>
        </p:nvSpPr>
        <p:spPr>
          <a:xfrm>
            <a:off x="11507542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" name="Oval 10" title="Section circle"/>
          <p:cNvSpPr/>
          <p:nvPr/>
        </p:nvSpPr>
        <p:spPr>
          <a:xfrm>
            <a:off x="11392448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2" name="Oval 11" title="Section circle"/>
          <p:cNvSpPr/>
          <p:nvPr/>
        </p:nvSpPr>
        <p:spPr>
          <a:xfrm>
            <a:off x="11277354" y="278841"/>
            <a:ext cx="89459" cy="89459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4" name="Content Placeholder 6" title="Text box"/>
          <p:cNvSpPr txBox="1">
            <a:spLocks/>
          </p:cNvSpPr>
          <p:nvPr/>
        </p:nvSpPr>
        <p:spPr>
          <a:xfrm>
            <a:off x="490939" y="1575620"/>
            <a:ext cx="11209064" cy="248838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rgbClr val="000000"/>
                </a:solidFill>
              </a:rPr>
              <a:t>-	Physical </a:t>
            </a:r>
            <a:r>
              <a:rPr lang="en-US" sz="2600" dirty="0">
                <a:solidFill>
                  <a:srgbClr val="000000"/>
                </a:solidFill>
              </a:rPr>
              <a:t>properties of quantum </a:t>
            </a:r>
            <a:r>
              <a:rPr lang="en-US" sz="2600" dirty="0" smtClean="0">
                <a:solidFill>
                  <a:srgbClr val="000000"/>
                </a:solidFill>
              </a:rPr>
              <a:t>channels</a:t>
            </a:r>
          </a:p>
          <a:p>
            <a:pPr marL="515938" indent="-515938">
              <a:buClr>
                <a:schemeClr val="accent2"/>
              </a:buClr>
              <a:buSzPct val="100000"/>
              <a:tabLst>
                <a:tab pos="228600" algn="l"/>
                <a:tab pos="515938" algn="l"/>
              </a:tabLst>
            </a:pPr>
            <a:r>
              <a:rPr lang="en-US" sz="2600" dirty="0" smtClean="0">
                <a:solidFill>
                  <a:srgbClr val="000000"/>
                </a:solidFill>
              </a:rPr>
              <a:t>	-	Quantum </a:t>
            </a:r>
            <a:r>
              <a:rPr lang="en-US" sz="2600" dirty="0">
                <a:solidFill>
                  <a:srgbClr val="000000"/>
                </a:solidFill>
              </a:rPr>
              <a:t>key distribution: </a:t>
            </a:r>
            <a:r>
              <a:rPr lang="en-US" sz="2600" dirty="0" smtClean="0">
                <a:solidFill>
                  <a:srgbClr val="000000"/>
                </a:solidFill>
              </a:rPr>
              <a:t>transmits a </a:t>
            </a:r>
            <a:r>
              <a:rPr lang="en-US" sz="2600" u="sng" dirty="0">
                <a:solidFill>
                  <a:srgbClr val="000000"/>
                </a:solidFill>
              </a:rPr>
              <a:t>classical bit</a:t>
            </a:r>
            <a:r>
              <a:rPr lang="en-US" sz="2600" dirty="0">
                <a:solidFill>
                  <a:srgbClr val="000000"/>
                </a:solidFill>
              </a:rPr>
              <a:t> encoded into photon polarization in one of two bases</a:t>
            </a:r>
          </a:p>
          <a:p>
            <a:pPr marL="515938" indent="-515938">
              <a:buClr>
                <a:schemeClr val="accent2"/>
              </a:buClr>
              <a:buSzPct val="100000"/>
              <a:tabLst>
                <a:tab pos="228600" algn="l"/>
                <a:tab pos="515938" algn="l"/>
              </a:tabLst>
            </a:pPr>
            <a:r>
              <a:rPr lang="en-US" sz="2600" dirty="0">
                <a:solidFill>
                  <a:srgbClr val="000000"/>
                </a:solidFill>
              </a:rPr>
              <a:t>	</a:t>
            </a:r>
            <a:r>
              <a:rPr lang="en-US" sz="2600" dirty="0" smtClean="0">
                <a:solidFill>
                  <a:srgbClr val="000000"/>
                </a:solidFill>
              </a:rPr>
              <a:t>-	Quantum </a:t>
            </a:r>
            <a:r>
              <a:rPr lang="en-US" sz="2600" dirty="0">
                <a:solidFill>
                  <a:srgbClr val="000000"/>
                </a:solidFill>
              </a:rPr>
              <a:t>teleportation: </a:t>
            </a:r>
            <a:r>
              <a:rPr lang="en-US" sz="2600" dirty="0" smtClean="0">
                <a:solidFill>
                  <a:srgbClr val="000000"/>
                </a:solidFill>
              </a:rPr>
              <a:t>distributes an </a:t>
            </a:r>
            <a:r>
              <a:rPr lang="en-US" sz="2600" u="sng" dirty="0">
                <a:solidFill>
                  <a:srgbClr val="000000"/>
                </a:solidFill>
              </a:rPr>
              <a:t>entangled </a:t>
            </a:r>
            <a:r>
              <a:rPr lang="en-US" sz="2600" u="sng" dirty="0" err="1">
                <a:solidFill>
                  <a:srgbClr val="000000"/>
                </a:solidFill>
              </a:rPr>
              <a:t>qubit</a:t>
            </a:r>
            <a:r>
              <a:rPr lang="en-US" sz="2600" u="sng" dirty="0">
                <a:solidFill>
                  <a:srgbClr val="000000"/>
                </a:solidFill>
              </a:rPr>
              <a:t> pair</a:t>
            </a:r>
            <a:r>
              <a:rPr lang="en-US" sz="2600" dirty="0">
                <a:solidFill>
                  <a:srgbClr val="000000"/>
                </a:solidFill>
              </a:rPr>
              <a:t> and </a:t>
            </a:r>
            <a:r>
              <a:rPr lang="en-US" sz="2600" dirty="0" smtClean="0">
                <a:solidFill>
                  <a:srgbClr val="000000"/>
                </a:solidFill>
              </a:rPr>
              <a:t>two classical </a:t>
            </a:r>
            <a:r>
              <a:rPr lang="en-US" sz="2600" dirty="0">
                <a:solidFill>
                  <a:srgbClr val="000000"/>
                </a:solidFill>
              </a:rPr>
              <a:t>bits</a:t>
            </a:r>
          </a:p>
          <a:p>
            <a:pPr marL="515938" indent="-515938">
              <a:buClr>
                <a:schemeClr val="accent2"/>
              </a:buClr>
              <a:buSzPct val="100000"/>
              <a:tabLst>
                <a:tab pos="228600" algn="l"/>
                <a:tab pos="515938" algn="l"/>
              </a:tabLst>
            </a:pPr>
            <a:r>
              <a:rPr lang="en-US" sz="2600" dirty="0">
                <a:solidFill>
                  <a:srgbClr val="000000"/>
                </a:solidFill>
              </a:rPr>
              <a:t>	</a:t>
            </a:r>
            <a:r>
              <a:rPr lang="en-US" sz="2600" dirty="0" smtClean="0">
                <a:solidFill>
                  <a:srgbClr val="000000"/>
                </a:solidFill>
              </a:rPr>
              <a:t>-	Most </a:t>
            </a:r>
            <a:r>
              <a:rPr lang="en-US" sz="2600" dirty="0">
                <a:solidFill>
                  <a:srgbClr val="000000"/>
                </a:solidFill>
              </a:rPr>
              <a:t>general model: </a:t>
            </a:r>
            <a:r>
              <a:rPr lang="en-US" sz="2600" dirty="0" smtClean="0">
                <a:solidFill>
                  <a:srgbClr val="000000"/>
                </a:solidFill>
              </a:rPr>
              <a:t>transmits </a:t>
            </a:r>
            <a:r>
              <a:rPr lang="en-US" sz="2600" u="sng" dirty="0">
                <a:solidFill>
                  <a:srgbClr val="000000"/>
                </a:solidFill>
              </a:rPr>
              <a:t>general quantum </a:t>
            </a:r>
            <a:r>
              <a:rPr lang="en-US" sz="2600" u="sng" dirty="0" smtClean="0">
                <a:solidFill>
                  <a:srgbClr val="000000"/>
                </a:solidFill>
              </a:rPr>
              <a:t>states</a:t>
            </a:r>
            <a:endParaRPr lang="en-US" sz="2600" u="sng" dirty="0">
              <a:solidFill>
                <a:srgbClr val="000000"/>
              </a:solidFill>
            </a:endParaRPr>
          </a:p>
        </p:txBody>
      </p:sp>
      <p:sp>
        <p:nvSpPr>
          <p:cNvPr id="16" name="Content Placeholder 6" title="Text box"/>
          <p:cNvSpPr txBox="1">
            <a:spLocks/>
          </p:cNvSpPr>
          <p:nvPr/>
        </p:nvSpPr>
        <p:spPr>
          <a:xfrm>
            <a:off x="493252" y="4291103"/>
            <a:ext cx="11209064" cy="91591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chemeClr val="accent2"/>
                </a:solidFill>
              </a:rPr>
              <a:t>-	Transmit </a:t>
            </a:r>
            <a:r>
              <a:rPr lang="en-US" sz="2600" dirty="0">
                <a:solidFill>
                  <a:schemeClr val="accent2"/>
                </a:solidFill>
              </a:rPr>
              <a:t>quantum state vs. teleport with an entangled pair? What are the advantages and disadvantages?</a:t>
            </a:r>
          </a:p>
        </p:txBody>
      </p:sp>
      <p:sp>
        <p:nvSpPr>
          <p:cNvPr id="17" name="Content Placeholder 6" title="Text box"/>
          <p:cNvSpPr txBox="1">
            <a:spLocks/>
          </p:cNvSpPr>
          <p:nvPr/>
        </p:nvSpPr>
        <p:spPr>
          <a:xfrm>
            <a:off x="493252" y="5359070"/>
            <a:ext cx="11209064" cy="85817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Tx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7200" indent="-23177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17575" indent="-2286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Lucida Grande"/>
              <a:buChar char="»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143000" indent="-225425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accent2"/>
              </a:buClr>
              <a:buSzPct val="100000"/>
              <a:tabLst>
                <a:tab pos="228600" algn="l"/>
              </a:tabLst>
            </a:pPr>
            <a:r>
              <a:rPr lang="en-US" sz="2600" dirty="0" smtClean="0">
                <a:solidFill>
                  <a:schemeClr val="accent2"/>
                </a:solidFill>
              </a:rPr>
              <a:t>-	Comparison </a:t>
            </a:r>
            <a:r>
              <a:rPr lang="en-US" sz="2600" dirty="0">
                <a:solidFill>
                  <a:schemeClr val="accent2"/>
                </a:solidFill>
              </a:rPr>
              <a:t>of parity checks on classical bits vs. entanglement distillation vs. full error correction?</a:t>
            </a:r>
          </a:p>
        </p:txBody>
      </p:sp>
    </p:spTree>
    <p:extLst>
      <p:ext uri="{BB962C8B-B14F-4D97-AF65-F5344CB8AC3E}">
        <p14:creationId xmlns:p14="http://schemas.microsoft.com/office/powerpoint/2010/main" val="3855271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6836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tt_int_wde_globe_att">
  <a:themeElements>
    <a:clrScheme name="ATT 3">
      <a:dk1>
        <a:srgbClr val="009FDB"/>
      </a:dk1>
      <a:lt1>
        <a:sysClr val="window" lastClr="FFFFFF"/>
      </a:lt1>
      <a:dk2>
        <a:srgbClr val="000000"/>
      </a:dk2>
      <a:lt2>
        <a:srgbClr val="D2D2D2"/>
      </a:lt2>
      <a:accent1>
        <a:srgbClr val="009FDB"/>
      </a:accent1>
      <a:accent2>
        <a:srgbClr val="EA7400"/>
      </a:accent2>
      <a:accent3>
        <a:srgbClr val="71C5E8"/>
      </a:accent3>
      <a:accent4>
        <a:srgbClr val="0568AE"/>
      </a:accent4>
      <a:accent5>
        <a:srgbClr val="959595"/>
      </a:accent5>
      <a:accent6>
        <a:srgbClr val="5A5A5A"/>
      </a:accent6>
      <a:hlink>
        <a:srgbClr val="0B1763"/>
      </a:hlink>
      <a:folHlink>
        <a:srgbClr val="0568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lIns="0" tIns="0" rIns="0" bIns="0"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accent6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lIns="0" tIns="0" rIns="0" bIns="0" rtlCol="0">
        <a:noAutofit/>
      </a:bodyPr>
      <a:lstStyle>
        <a:defPPr>
          <a:defRPr sz="14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att_int_wide_globe_att_template_160106.potx [Read-Only]" id="{368F6BE4-967C-4328-A1AE-60F96AB3B3F7}" vid="{5424D3B6-D5FF-4AB2-BDE8-7B20B51D9F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att_int_wide_globe_att_template_160106</Template>
  <TotalTime>263</TotalTime>
  <Words>534</Words>
  <Application>Microsoft Macintosh PowerPoint</Application>
  <PresentationFormat>Custom</PresentationFormat>
  <Paragraphs>173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att_int_wde_globe_att</vt:lpstr>
      <vt:lpstr>Equation</vt:lpstr>
      <vt:lpstr>Error Correction in Quantum Communication Networks </vt:lpstr>
      <vt:lpstr>What to do with Transmission Errors in Quantum Networks?</vt:lpstr>
      <vt:lpstr>Quantum Communication Network of the Future</vt:lpstr>
      <vt:lpstr>How Quantum Error Correcting Codes Work</vt:lpstr>
      <vt:lpstr>Error Correction – Problem Formulation</vt:lpstr>
      <vt:lpstr>Can we Use “Parity Checks” on Groups of Qubits?</vt:lpstr>
      <vt:lpstr>Putting it all Together to Correct a Bit Flip Error</vt:lpstr>
      <vt:lpstr>Topological Quantum Error Correction –  Surface Code Basics</vt:lpstr>
      <vt:lpstr>How do the Logical Operators Look Like? How can Error Decoding Fail?</vt:lpstr>
      <vt:lpstr>Numerical Simulation of the Surface Code</vt:lpstr>
      <vt:lpstr>Numerical Simulation – Step 1:  Introduce Errors and Measure Syndromes</vt:lpstr>
      <vt:lpstr>Numerical Simulation – Step 2:  Guess Errors and Determine Outcome</vt:lpstr>
      <vt:lpstr>What if Some Syndrome Measurements Fail?  Repeat Syndrome Measurements!</vt:lpstr>
      <vt:lpstr>Simulation with Three Different Error Models</vt:lpstr>
      <vt:lpstr>Code Capacity Error Model</vt:lpstr>
      <vt:lpstr>Code Capacity Error Model:</vt:lpstr>
      <vt:lpstr>Phenomenological Error Model</vt:lpstr>
      <vt:lpstr>Phenomenological Error Model:</vt:lpstr>
      <vt:lpstr>Circuit Error Model</vt:lpstr>
      <vt:lpstr>Circuit Error Model</vt:lpstr>
      <vt:lpstr>Discussion and Future Directions</vt:lpstr>
      <vt:lpstr>Possible Next Steps and Open Questions</vt:lpstr>
      <vt:lpstr>PowerPoint Presentation</vt:lpstr>
    </vt:vector>
  </TitlesOfParts>
  <Manager/>
  <Company>IBNY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Before you begin</dc:title>
  <dc:subject/>
  <dc:creator>BASU, SOURJO</dc:creator>
  <cp:keywords/>
  <dc:description/>
  <cp:lastModifiedBy>Martin</cp:lastModifiedBy>
  <cp:revision>34</cp:revision>
  <dcterms:created xsi:type="dcterms:W3CDTF">2016-01-21T15:39:59Z</dcterms:created>
  <dcterms:modified xsi:type="dcterms:W3CDTF">2017-09-08T00:33:58Z</dcterms:modified>
  <cp:category/>
</cp:coreProperties>
</file>