
<file path=[Content_Types].xml><?xml version="1.0" encoding="utf-8"?>
<Types xmlns="http://schemas.openxmlformats.org/package/2006/content-types">
  <Default Extension="xml" ContentType="application/xml"/>
  <Default Extension="tif" ContentType="image/tif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2" r:id="rId3"/>
    <p:sldId id="265" r:id="rId4"/>
    <p:sldId id="273" r:id="rId5"/>
    <p:sldId id="274" r:id="rId6"/>
    <p:sldId id="260" r:id="rId7"/>
    <p:sldId id="266" r:id="rId8"/>
    <p:sldId id="267" r:id="rId9"/>
    <p:sldId id="275" r:id="rId10"/>
    <p:sldId id="270" r:id="rId11"/>
    <p:sldId id="271" r:id="rId12"/>
    <p:sldId id="272" r:id="rId13"/>
    <p:sldId id="261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1pPr>
    <a:lvl2pPr marL="0" marR="0" indent="3429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2pPr>
    <a:lvl3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3pPr>
    <a:lvl4pPr marL="0" marR="0" indent="10287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4pPr>
    <a:lvl5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5pPr>
    <a:lvl6pPr marL="0" marR="0" indent="17145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6pPr>
    <a:lvl7pPr marL="0" marR="0" indent="2057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7pPr>
    <a:lvl8pPr marL="0" marR="0" indent="24003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8pPr>
    <a:lvl9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C8D8F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>
              <a:alpha val="5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>
              <a:alpha val="5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>
              <a:alpha val="50000"/>
            </a:srgb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56"/>
    <p:restoredTop sz="77006"/>
  </p:normalViewPr>
  <p:slideViewPr>
    <p:cSldViewPr snapToGrid="0" snapToObjects="1">
      <p:cViewPr>
        <p:scale>
          <a:sx n="42" d="100"/>
          <a:sy n="42" d="100"/>
        </p:scale>
        <p:origin x="18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" name="Shape 3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314580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825500" latinLnBrk="0">
      <a:defRPr sz="3000">
        <a:latin typeface="Lucida Grande"/>
        <a:ea typeface="Lucida Grande"/>
        <a:cs typeface="Lucida Grande"/>
        <a:sym typeface="Lucida Grande"/>
      </a:defRPr>
    </a:lvl1pPr>
    <a:lvl2pPr indent="228600" defTabSz="825500" latinLnBrk="0">
      <a:defRPr sz="3000">
        <a:latin typeface="Lucida Grande"/>
        <a:ea typeface="Lucida Grande"/>
        <a:cs typeface="Lucida Grande"/>
        <a:sym typeface="Lucida Grande"/>
      </a:defRPr>
    </a:lvl2pPr>
    <a:lvl3pPr indent="457200" defTabSz="825500" latinLnBrk="0">
      <a:defRPr sz="3000">
        <a:latin typeface="Lucida Grande"/>
        <a:ea typeface="Lucida Grande"/>
        <a:cs typeface="Lucida Grande"/>
        <a:sym typeface="Lucida Grande"/>
      </a:defRPr>
    </a:lvl3pPr>
    <a:lvl4pPr indent="685800" defTabSz="825500" latinLnBrk="0">
      <a:defRPr sz="3000">
        <a:latin typeface="Lucida Grande"/>
        <a:ea typeface="Lucida Grande"/>
        <a:cs typeface="Lucida Grande"/>
        <a:sym typeface="Lucida Grande"/>
      </a:defRPr>
    </a:lvl4pPr>
    <a:lvl5pPr indent="914400" defTabSz="825500" latinLnBrk="0">
      <a:defRPr sz="3000">
        <a:latin typeface="Lucida Grande"/>
        <a:ea typeface="Lucida Grande"/>
        <a:cs typeface="Lucida Grande"/>
        <a:sym typeface="Lucida Grande"/>
      </a:defRPr>
    </a:lvl5pPr>
    <a:lvl6pPr indent="1143000" defTabSz="825500" latinLnBrk="0">
      <a:defRPr sz="3000">
        <a:latin typeface="Lucida Grande"/>
        <a:ea typeface="Lucida Grande"/>
        <a:cs typeface="Lucida Grande"/>
        <a:sym typeface="Lucida Grande"/>
      </a:defRPr>
    </a:lvl6pPr>
    <a:lvl7pPr indent="1371600" defTabSz="825500" latinLnBrk="0">
      <a:defRPr sz="3000">
        <a:latin typeface="Lucida Grande"/>
        <a:ea typeface="Lucida Grande"/>
        <a:cs typeface="Lucida Grande"/>
        <a:sym typeface="Lucida Grande"/>
      </a:defRPr>
    </a:lvl7pPr>
    <a:lvl8pPr indent="1600200" defTabSz="825500" latinLnBrk="0">
      <a:defRPr sz="3000">
        <a:latin typeface="Lucida Grande"/>
        <a:ea typeface="Lucida Grande"/>
        <a:cs typeface="Lucida Grande"/>
        <a:sym typeface="Lucida Grande"/>
      </a:defRPr>
    </a:lvl8pPr>
    <a:lvl9pPr indent="1828800" defTabSz="825500" latinLnBrk="0">
      <a:defRPr sz="30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518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038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584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778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261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t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bg>
      <p:bgPr>
        <a:solidFill>
          <a:srgbClr val="C9C3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1257300" y="5397500"/>
            <a:ext cx="11411985" cy="5461000"/>
          </a:xfrm>
          <a:prstGeom prst="rect">
            <a:avLst/>
          </a:prstGeom>
        </p:spPr>
        <p:txBody>
          <a:bodyPr/>
          <a:lstStyle>
            <a:lvl1pPr algn="ctr">
              <a:defRPr sz="14900" spc="298">
                <a:solidFill>
                  <a:srgbClr val="424C66"/>
                </a:solidFill>
              </a:defRPr>
            </a:lvl1pPr>
          </a:lstStyle>
          <a:p>
            <a:r>
              <a:t>Title Text</a:t>
            </a:r>
          </a:p>
        </p:txBody>
      </p:sp>
      <p:pic>
        <p:nvPicPr>
          <p:cNvPr id="14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t="16786" b="13198"/>
          <a:stretch>
            <a:fillRect/>
          </a:stretch>
        </p:blipFill>
        <p:spPr>
          <a:xfrm>
            <a:off x="0" y="10266"/>
            <a:ext cx="24384001" cy="3787909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2392" y="12971239"/>
            <a:ext cx="479216" cy="49892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onec quis nunc"/>
          <p:cNvSpPr txBox="1">
            <a:spLocks noGrp="1"/>
          </p:cNvSpPr>
          <p:nvPr>
            <p:ph type="body" sz="quarter" idx="13"/>
          </p:nvPr>
        </p:nvSpPr>
        <p:spPr>
          <a:xfrm>
            <a:off x="1257300" y="1879600"/>
            <a:ext cx="21869400" cy="723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ClrTx/>
              <a:buSzTx/>
              <a:buNone/>
              <a:defRPr sz="3800" cap="all" spc="342">
                <a:solidFill>
                  <a:schemeClr val="accent1">
                    <a:hueOff val="300931"/>
                    <a:lumOff val="-21745"/>
                  </a:schemeClr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r>
              <a:t>donec quis nunc</a:t>
            </a:r>
          </a:p>
        </p:txBody>
      </p:sp>
      <p:sp>
        <p:nvSpPr>
          <p:cNvPr id="2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2.png"/><Relationship Id="rId5" Type="http://schemas.openxmlformats.org/officeDocument/2006/relationships/image" Target="../media/image3.ti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0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257300" y="825500"/>
            <a:ext cx="21869400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257300" y="3352800"/>
            <a:ext cx="21869400" cy="906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" name="ATT-CIT-logo-footer.pdf" descr="ATT-CIT-logo-footer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8848" y="12476467"/>
            <a:ext cx="23698303" cy="934261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t="27157" b="16786"/>
          <a:stretch>
            <a:fillRect/>
          </a:stretch>
        </p:blipFill>
        <p:spPr>
          <a:xfrm>
            <a:off x="13558722" y="56604"/>
            <a:ext cx="10831708" cy="134717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2392" y="12983939"/>
            <a:ext cx="479216" cy="49892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defTabSz="647700">
              <a:defRPr sz="2400" cap="all" spc="48">
                <a:solidFill>
                  <a:srgbClr val="9A958E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l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all" spc="116" baseline="0">
          <a:ln>
            <a:noFill/>
          </a:ln>
          <a:solidFill>
            <a:schemeClr val="accent1">
              <a:hueOff val="300931"/>
              <a:lumOff val="-21745"/>
            </a:schemeClr>
          </a:solidFill>
          <a:uFillTx/>
          <a:latin typeface="Futura"/>
          <a:ea typeface="Futura"/>
          <a:cs typeface="Futura"/>
          <a:sym typeface="Futura"/>
        </a:defRPr>
      </a:lvl1pPr>
      <a:lvl2pPr marL="0" marR="0" indent="228600" algn="l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all" spc="116" baseline="0">
          <a:ln>
            <a:noFill/>
          </a:ln>
          <a:solidFill>
            <a:schemeClr val="accent1">
              <a:hueOff val="300931"/>
              <a:lumOff val="-21745"/>
            </a:schemeClr>
          </a:solidFill>
          <a:uFillTx/>
          <a:latin typeface="Futura"/>
          <a:ea typeface="Futura"/>
          <a:cs typeface="Futura"/>
          <a:sym typeface="Futura"/>
        </a:defRPr>
      </a:lvl2pPr>
      <a:lvl3pPr marL="0" marR="0" indent="457200" algn="l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all" spc="116" baseline="0">
          <a:ln>
            <a:noFill/>
          </a:ln>
          <a:solidFill>
            <a:schemeClr val="accent1">
              <a:hueOff val="300931"/>
              <a:lumOff val="-21745"/>
            </a:schemeClr>
          </a:solidFill>
          <a:uFillTx/>
          <a:latin typeface="Futura"/>
          <a:ea typeface="Futura"/>
          <a:cs typeface="Futura"/>
          <a:sym typeface="Futura"/>
        </a:defRPr>
      </a:lvl3pPr>
      <a:lvl4pPr marL="0" marR="0" indent="685800" algn="l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all" spc="116" baseline="0">
          <a:ln>
            <a:noFill/>
          </a:ln>
          <a:solidFill>
            <a:schemeClr val="accent1">
              <a:hueOff val="300931"/>
              <a:lumOff val="-21745"/>
            </a:schemeClr>
          </a:solidFill>
          <a:uFillTx/>
          <a:latin typeface="Futura"/>
          <a:ea typeface="Futura"/>
          <a:cs typeface="Futura"/>
          <a:sym typeface="Futura"/>
        </a:defRPr>
      </a:lvl4pPr>
      <a:lvl5pPr marL="0" marR="0" indent="914400" algn="l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all" spc="116" baseline="0">
          <a:ln>
            <a:noFill/>
          </a:ln>
          <a:solidFill>
            <a:schemeClr val="accent1">
              <a:hueOff val="300931"/>
              <a:lumOff val="-21745"/>
            </a:schemeClr>
          </a:solidFill>
          <a:uFillTx/>
          <a:latin typeface="Futura"/>
          <a:ea typeface="Futura"/>
          <a:cs typeface="Futura"/>
          <a:sym typeface="Futura"/>
        </a:defRPr>
      </a:lvl5pPr>
      <a:lvl6pPr marL="0" marR="0" indent="1143000" algn="l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all" spc="116" baseline="0">
          <a:ln>
            <a:noFill/>
          </a:ln>
          <a:solidFill>
            <a:schemeClr val="accent1">
              <a:hueOff val="300931"/>
              <a:lumOff val="-21745"/>
            </a:schemeClr>
          </a:solidFill>
          <a:uFillTx/>
          <a:latin typeface="Futura"/>
          <a:ea typeface="Futura"/>
          <a:cs typeface="Futura"/>
          <a:sym typeface="Futura"/>
        </a:defRPr>
      </a:lvl6pPr>
      <a:lvl7pPr marL="0" marR="0" indent="1371600" algn="l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all" spc="116" baseline="0">
          <a:ln>
            <a:noFill/>
          </a:ln>
          <a:solidFill>
            <a:schemeClr val="accent1">
              <a:hueOff val="300931"/>
              <a:lumOff val="-21745"/>
            </a:schemeClr>
          </a:solidFill>
          <a:uFillTx/>
          <a:latin typeface="Futura"/>
          <a:ea typeface="Futura"/>
          <a:cs typeface="Futura"/>
          <a:sym typeface="Futura"/>
        </a:defRPr>
      </a:lvl7pPr>
      <a:lvl8pPr marL="0" marR="0" indent="1600200" algn="l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all" spc="116" baseline="0">
          <a:ln>
            <a:noFill/>
          </a:ln>
          <a:solidFill>
            <a:schemeClr val="accent1">
              <a:hueOff val="300931"/>
              <a:lumOff val="-21745"/>
            </a:schemeClr>
          </a:solidFill>
          <a:uFillTx/>
          <a:latin typeface="Futura"/>
          <a:ea typeface="Futura"/>
          <a:cs typeface="Futura"/>
          <a:sym typeface="Futura"/>
        </a:defRPr>
      </a:lvl8pPr>
      <a:lvl9pPr marL="0" marR="0" indent="1828800" algn="l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all" spc="116" baseline="0">
          <a:ln>
            <a:noFill/>
          </a:ln>
          <a:solidFill>
            <a:schemeClr val="accent1">
              <a:hueOff val="300931"/>
              <a:lumOff val="-21745"/>
            </a:schemeClr>
          </a:solidFill>
          <a:uFillTx/>
          <a:latin typeface="Futura"/>
          <a:ea typeface="Futura"/>
          <a:cs typeface="Futura"/>
          <a:sym typeface="Futura"/>
        </a:defRPr>
      </a:lvl9pPr>
    </p:titleStyle>
    <p:bodyStyle>
      <a:lvl1pPr marL="508000" marR="0" indent="-508000" algn="l" defTabSz="647700" latinLnBrk="0">
        <a:lnSpc>
          <a:spcPct val="100000"/>
        </a:lnSpc>
        <a:spcBef>
          <a:spcPts val="48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sz="4200" b="0" i="0" u="none" strike="noStrike" cap="none" spc="84" baseline="0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1pPr>
      <a:lvl2pPr marL="1016000" marR="0" indent="-508000" algn="l" defTabSz="647700" latinLnBrk="0">
        <a:lnSpc>
          <a:spcPct val="100000"/>
        </a:lnSpc>
        <a:spcBef>
          <a:spcPts val="48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sz="4200" b="0" i="0" u="none" strike="noStrike" cap="none" spc="84" baseline="0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2pPr>
      <a:lvl3pPr marL="1524000" marR="0" indent="-508000" algn="l" defTabSz="647700" latinLnBrk="0">
        <a:lnSpc>
          <a:spcPct val="100000"/>
        </a:lnSpc>
        <a:spcBef>
          <a:spcPts val="48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sz="4200" b="0" i="0" u="none" strike="noStrike" cap="none" spc="84" baseline="0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3pPr>
      <a:lvl4pPr marL="2032000" marR="0" indent="-508000" algn="l" defTabSz="647700" latinLnBrk="0">
        <a:lnSpc>
          <a:spcPct val="100000"/>
        </a:lnSpc>
        <a:spcBef>
          <a:spcPts val="48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sz="4200" b="0" i="0" u="none" strike="noStrike" cap="none" spc="84" baseline="0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4pPr>
      <a:lvl5pPr marL="2540000" marR="0" indent="-508000" algn="l" defTabSz="647700" latinLnBrk="0">
        <a:lnSpc>
          <a:spcPct val="100000"/>
        </a:lnSpc>
        <a:spcBef>
          <a:spcPts val="48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sz="4200" b="0" i="0" u="none" strike="noStrike" cap="none" spc="84" baseline="0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5pPr>
      <a:lvl6pPr marL="3048000" marR="0" indent="-508000" algn="l" defTabSz="647700" latinLnBrk="0">
        <a:lnSpc>
          <a:spcPct val="100000"/>
        </a:lnSpc>
        <a:spcBef>
          <a:spcPts val="48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sz="4200" b="0" i="0" u="none" strike="noStrike" cap="none" spc="84" baseline="0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6pPr>
      <a:lvl7pPr marL="3556000" marR="0" indent="-508000" algn="l" defTabSz="647700" latinLnBrk="0">
        <a:lnSpc>
          <a:spcPct val="100000"/>
        </a:lnSpc>
        <a:spcBef>
          <a:spcPts val="48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sz="4200" b="0" i="0" u="none" strike="noStrike" cap="none" spc="84" baseline="0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7pPr>
      <a:lvl8pPr marL="4064000" marR="0" indent="-508000" algn="l" defTabSz="647700" latinLnBrk="0">
        <a:lnSpc>
          <a:spcPct val="100000"/>
        </a:lnSpc>
        <a:spcBef>
          <a:spcPts val="48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sz="4200" b="0" i="0" u="none" strike="noStrike" cap="none" spc="84" baseline="0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8pPr>
      <a:lvl9pPr marL="4572000" marR="0" indent="-508000" algn="l" defTabSz="647700" latinLnBrk="0">
        <a:lnSpc>
          <a:spcPct val="100000"/>
        </a:lnSpc>
        <a:spcBef>
          <a:spcPts val="4800"/>
        </a:spcBef>
        <a:spcAft>
          <a:spcPts val="0"/>
        </a:spcAft>
        <a:buClr>
          <a:srgbClr val="9A958E"/>
        </a:buClr>
        <a:buSzPct val="75000"/>
        <a:buFontTx/>
        <a:buChar char="•"/>
        <a:tabLst/>
        <a:defRPr sz="4200" b="0" i="0" u="none" strike="noStrike" cap="none" spc="84" baseline="0">
          <a:ln>
            <a:noFill/>
          </a:ln>
          <a:solidFill>
            <a:srgbClr val="5B5854"/>
          </a:solidFill>
          <a:uFillTx/>
          <a:latin typeface="Avenir Medium"/>
          <a:ea typeface="Avenir Medium"/>
          <a:cs typeface="Avenir Medium"/>
          <a:sym typeface="Avenir Medium"/>
        </a:defRPr>
      </a:lvl9pPr>
    </p:bodyStyle>
    <p:otherStyle>
      <a:lvl1pPr marL="0" marR="0" indent="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48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1pPr>
      <a:lvl2pPr marL="0" marR="0" indent="2286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48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2pPr>
      <a:lvl3pPr marL="0" marR="0" indent="4572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48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3pPr>
      <a:lvl4pPr marL="0" marR="0" indent="6858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48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4pPr>
      <a:lvl5pPr marL="0" marR="0" indent="9144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48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5pPr>
      <a:lvl6pPr marL="0" marR="0" indent="11430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48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6pPr>
      <a:lvl7pPr marL="0" marR="0" indent="13716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48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7pPr>
      <a:lvl8pPr marL="0" marR="0" indent="16002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48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8pPr>
      <a:lvl9pPr marL="0" marR="0" indent="18288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all" spc="48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D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tatus update…"/>
          <p:cNvSpPr txBox="1">
            <a:spLocks noGrp="1"/>
          </p:cNvSpPr>
          <p:nvPr>
            <p:ph type="ctrTitle"/>
          </p:nvPr>
        </p:nvSpPr>
        <p:spPr>
          <a:xfrm>
            <a:off x="3734565" y="5076574"/>
            <a:ext cx="16914870" cy="571334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7700" spc="308">
                <a:solidFill>
                  <a:srgbClr val="FF9300"/>
                </a:solidFill>
              </a:defRPr>
            </a:pPr>
            <a:r>
              <a:rPr lang="en-US" sz="6600" dirty="0" smtClean="0"/>
              <a:t>Traffic analysis and experimentation platform (TAEP)</a:t>
            </a:r>
            <a:r>
              <a:rPr lang="en-US" dirty="0" smtClean="0"/>
              <a:t/>
            </a:r>
            <a:br>
              <a:rPr lang="en-US" dirty="0" smtClean="0"/>
            </a:br>
            <a:endParaRPr dirty="0"/>
          </a:p>
          <a:p>
            <a:pPr>
              <a:defRPr sz="7700" spc="308">
                <a:solidFill>
                  <a:srgbClr val="FF9300"/>
                </a:solidFill>
              </a:defRPr>
            </a:pPr>
            <a:r>
              <a:rPr lang="en-US" sz="5000" dirty="0" smtClean="0"/>
              <a:t>Michael Jensen</a:t>
            </a:r>
            <a:br>
              <a:rPr lang="en-US" sz="5000" dirty="0" smtClean="0"/>
            </a:br>
            <a:r>
              <a:rPr lang="en-US" sz="5000" dirty="0" smtClean="0"/>
              <a:t>SC17</a:t>
            </a:r>
            <a:r>
              <a:rPr sz="5000" dirty="0" smtClean="0"/>
              <a:t>, </a:t>
            </a:r>
            <a:r>
              <a:rPr lang="en-US" sz="5000" dirty="0" smtClean="0"/>
              <a:t>November</a:t>
            </a:r>
            <a:r>
              <a:rPr sz="5000" dirty="0" smtClean="0"/>
              <a:t> </a:t>
            </a:r>
            <a:r>
              <a:rPr lang="en-US" sz="5000" dirty="0" smtClean="0"/>
              <a:t>13</a:t>
            </a:r>
            <a:r>
              <a:rPr sz="5000" dirty="0" smtClean="0"/>
              <a:t> </a:t>
            </a:r>
            <a:r>
              <a:rPr sz="5000" dirty="0"/>
              <a:t>2017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donec quis nunc"/>
          <p:cNvSpPr txBox="1">
            <a:spLocks noGrp="1"/>
          </p:cNvSpPr>
          <p:nvPr>
            <p:ph type="body" idx="13"/>
          </p:nvPr>
        </p:nvSpPr>
        <p:spPr>
          <a:xfrm>
            <a:off x="1257300" y="1879600"/>
            <a:ext cx="21869400" cy="127214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Intelligent switching infrastructure through a programmable forwarding plane</a:t>
            </a:r>
            <a:endParaRPr dirty="0"/>
          </a:p>
        </p:txBody>
      </p:sp>
      <p:sp>
        <p:nvSpPr>
          <p:cNvPr id="53" name="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34745">
              <a:defRPr sz="5684" spc="113"/>
            </a:pPr>
            <a:r>
              <a:rPr lang="en-US" dirty="0" smtClean="0"/>
              <a:t>Motivation</a:t>
            </a:r>
            <a:endParaRPr dirty="0"/>
          </a:p>
        </p:txBody>
      </p:sp>
      <p:sp>
        <p:nvSpPr>
          <p:cNvPr id="54" name="Body"/>
          <p:cNvSpPr txBox="1">
            <a:spLocks noGrp="1"/>
          </p:cNvSpPr>
          <p:nvPr>
            <p:ph type="body" idx="1"/>
          </p:nvPr>
        </p:nvSpPr>
        <p:spPr>
          <a:xfrm>
            <a:off x="1257300" y="3606800"/>
            <a:ext cx="21869400" cy="906780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mtClean="0"/>
              <a:t>Drawbacks </a:t>
            </a:r>
            <a:r>
              <a:rPr lang="en-US" dirty="0" smtClean="0"/>
              <a:t>of a traditional Ethernet switches include:</a:t>
            </a:r>
          </a:p>
          <a:p>
            <a:r>
              <a:rPr lang="en-US" dirty="0" smtClean="0"/>
              <a:t>Inflexibility due to proprietary software dependence</a:t>
            </a:r>
          </a:p>
          <a:p>
            <a:r>
              <a:rPr lang="en-US" dirty="0" smtClean="0"/>
              <a:t>Lack of a programmable forwarding plane</a:t>
            </a:r>
          </a:p>
          <a:p>
            <a:pPr marL="0" indent="0">
              <a:buNone/>
            </a:pPr>
            <a:r>
              <a:rPr lang="en-US" dirty="0" smtClean="0"/>
              <a:t>Barefoot Tofino </a:t>
            </a:r>
            <a:r>
              <a:rPr lang="en-US" dirty="0"/>
              <a:t>E</a:t>
            </a:r>
            <a:r>
              <a:rPr lang="en-US" dirty="0" smtClean="0"/>
              <a:t>thernet switches are user-programmable using P4 which enables:</a:t>
            </a:r>
          </a:p>
          <a:p>
            <a:r>
              <a:rPr lang="en-US" dirty="0" smtClean="0"/>
              <a:t>Flexible network design</a:t>
            </a:r>
          </a:p>
          <a:p>
            <a:r>
              <a:rPr lang="en-US" dirty="0" smtClean="0"/>
              <a:t>A programmable forwarding plane for analytics and network optimization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4049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donec quis nunc"/>
          <p:cNvSpPr txBox="1">
            <a:spLocks noGrp="1"/>
          </p:cNvSpPr>
          <p:nvPr>
            <p:ph type="body" idx="13"/>
          </p:nvPr>
        </p:nvSpPr>
        <p:spPr>
          <a:xfrm>
            <a:off x="1257300" y="1879600"/>
            <a:ext cx="21869400" cy="68736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1. Traffic Analysis</a:t>
            </a:r>
            <a:endParaRPr dirty="0"/>
          </a:p>
        </p:txBody>
      </p:sp>
      <p:sp>
        <p:nvSpPr>
          <p:cNvPr id="53" name="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34745">
              <a:defRPr sz="5684" spc="113"/>
            </a:pPr>
            <a:r>
              <a:rPr lang="en-US" dirty="0" smtClean="0"/>
              <a:t>Applications</a:t>
            </a:r>
            <a:endParaRPr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2933699"/>
            <a:ext cx="4225548" cy="6205519"/>
          </a:xfrm>
          <a:prstGeom prst="rect">
            <a:avLst/>
          </a:prstGeom>
          <a:solidFill>
            <a:srgbClr val="E4E0D8"/>
          </a:solidFill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971" y="2933699"/>
            <a:ext cx="6003636" cy="662844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2" y="9337964"/>
            <a:ext cx="13487665" cy="3360301"/>
          </a:xfrm>
          <a:prstGeom prst="rect">
            <a:avLst/>
          </a:prstGeom>
        </p:spPr>
      </p:pic>
      <p:sp>
        <p:nvSpPr>
          <p:cNvPr id="16" name="Body"/>
          <p:cNvSpPr txBox="1">
            <a:spLocks noGrp="1"/>
          </p:cNvSpPr>
          <p:nvPr>
            <p:ph type="body" idx="1"/>
          </p:nvPr>
        </p:nvSpPr>
        <p:spPr>
          <a:xfrm>
            <a:off x="14203680" y="3606800"/>
            <a:ext cx="8923019" cy="906780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Divert traffic from or to specific IPs and subnets of interest to a separate path</a:t>
            </a:r>
          </a:p>
          <a:p>
            <a:pPr marL="0" indent="0">
              <a:buNone/>
            </a:pPr>
            <a:r>
              <a:rPr lang="en-US" dirty="0" smtClean="0"/>
              <a:t>Analyze this traffic of interest using:</a:t>
            </a:r>
          </a:p>
          <a:p>
            <a:r>
              <a:rPr lang="en-US" dirty="0" smtClean="0"/>
              <a:t>P4 counters and TAEP to record metrics such as packets in/out, source and destination, and octets in/out</a:t>
            </a:r>
          </a:p>
          <a:p>
            <a:r>
              <a:rPr lang="en-US" dirty="0" err="1" smtClean="0"/>
              <a:t>InfluxDB</a:t>
            </a:r>
            <a:r>
              <a:rPr lang="en-US" dirty="0" smtClean="0"/>
              <a:t> to store time-series counter data</a:t>
            </a:r>
          </a:p>
          <a:p>
            <a:r>
              <a:rPr lang="en-US" dirty="0" err="1" smtClean="0"/>
              <a:t>Grafana</a:t>
            </a:r>
            <a:r>
              <a:rPr lang="en-US" dirty="0" smtClean="0"/>
              <a:t> to graphically display time-series data </a:t>
            </a:r>
          </a:p>
          <a:p>
            <a:pPr marL="0" indent="0">
              <a:buNone/>
            </a:pPr>
            <a:r>
              <a:rPr lang="en-US" dirty="0" smtClean="0"/>
              <a:t>Traffic analysis can be used to collect data of interest and/or inform manual rerouting</a:t>
            </a:r>
          </a:p>
          <a:p>
            <a:endParaRPr lang="en-US" dirty="0" smtClean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86362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88" y="2810823"/>
            <a:ext cx="8360457" cy="6450525"/>
          </a:xfrm>
          <a:prstGeom prst="rect">
            <a:avLst/>
          </a:prstGeom>
        </p:spPr>
      </p:pic>
      <p:sp>
        <p:nvSpPr>
          <p:cNvPr id="52" name="donec quis nunc"/>
          <p:cNvSpPr txBox="1">
            <a:spLocks noGrp="1"/>
          </p:cNvSpPr>
          <p:nvPr>
            <p:ph type="body" idx="13"/>
          </p:nvPr>
        </p:nvSpPr>
        <p:spPr>
          <a:xfrm>
            <a:off x="1257300" y="1879600"/>
            <a:ext cx="21869400" cy="6873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2. Heavy Hitter Detection And A/B Testing</a:t>
            </a:r>
          </a:p>
        </p:txBody>
      </p:sp>
      <p:sp>
        <p:nvSpPr>
          <p:cNvPr id="53" name="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34745">
              <a:defRPr sz="5684" spc="113"/>
            </a:pPr>
            <a:r>
              <a:rPr lang="en-US" dirty="0" smtClean="0"/>
              <a:t>Applications</a:t>
            </a:r>
            <a:endParaRPr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635" y="2933700"/>
            <a:ext cx="6185453" cy="65941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2" y="9337964"/>
            <a:ext cx="13487665" cy="3360301"/>
          </a:xfrm>
          <a:prstGeom prst="rect">
            <a:avLst/>
          </a:prstGeom>
        </p:spPr>
      </p:pic>
      <p:sp>
        <p:nvSpPr>
          <p:cNvPr id="15" name="Body"/>
          <p:cNvSpPr txBox="1">
            <a:spLocks noGrp="1"/>
          </p:cNvSpPr>
          <p:nvPr>
            <p:ph type="body" idx="1"/>
          </p:nvPr>
        </p:nvSpPr>
        <p:spPr>
          <a:xfrm>
            <a:off x="15388088" y="3606800"/>
            <a:ext cx="7738611" cy="9067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Divert some or all traffic to HHD</a:t>
            </a:r>
          </a:p>
          <a:p>
            <a:pPr marL="0" indent="0">
              <a:buNone/>
            </a:pPr>
            <a:r>
              <a:rPr lang="en-US" dirty="0" smtClean="0"/>
              <a:t>Possible use cases include:</a:t>
            </a:r>
          </a:p>
          <a:p>
            <a:r>
              <a:rPr lang="en-US" dirty="0" smtClean="0"/>
              <a:t>Track heavy traffic patterns</a:t>
            </a:r>
          </a:p>
          <a:p>
            <a:r>
              <a:rPr lang="en-US" dirty="0" smtClean="0"/>
              <a:t>Compare the performance of different HHD algorithms</a:t>
            </a:r>
          </a:p>
          <a:p>
            <a:r>
              <a:rPr lang="en-US" dirty="0" smtClean="0"/>
              <a:t>Use TAEP APIs to automatically reroute heavy flows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231335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363" y="3389000"/>
            <a:ext cx="6007782" cy="6034603"/>
          </a:xfrm>
          <a:prstGeom prst="rect">
            <a:avLst/>
          </a:prstGeom>
        </p:spPr>
      </p:pic>
      <p:sp>
        <p:nvSpPr>
          <p:cNvPr id="52" name="donec quis nunc"/>
          <p:cNvSpPr txBox="1">
            <a:spLocks noGrp="1"/>
          </p:cNvSpPr>
          <p:nvPr>
            <p:ph type="body" idx="13"/>
          </p:nvPr>
        </p:nvSpPr>
        <p:spPr>
          <a:xfrm>
            <a:off x="1257300" y="1879600"/>
            <a:ext cx="21869400" cy="68736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3. Control Traffic With Reinforcement Learning</a:t>
            </a:r>
            <a:endParaRPr lang="en-US" dirty="0"/>
          </a:p>
        </p:txBody>
      </p:sp>
      <p:sp>
        <p:nvSpPr>
          <p:cNvPr id="53" name="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34745">
              <a:defRPr sz="5684" spc="113"/>
            </a:pPr>
            <a:r>
              <a:rPr lang="en-US" dirty="0" smtClean="0"/>
              <a:t>Applications</a:t>
            </a:r>
            <a:endParaRPr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31" y="2826284"/>
            <a:ext cx="5078242" cy="64203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2" y="9337964"/>
            <a:ext cx="13487665" cy="3360301"/>
          </a:xfrm>
          <a:prstGeom prst="rect">
            <a:avLst/>
          </a:prstGeom>
        </p:spPr>
      </p:pic>
      <p:sp>
        <p:nvSpPr>
          <p:cNvPr id="14" name="Body"/>
          <p:cNvSpPr txBox="1">
            <a:spLocks noGrp="1"/>
          </p:cNvSpPr>
          <p:nvPr>
            <p:ph type="body" idx="1"/>
          </p:nvPr>
        </p:nvSpPr>
        <p:spPr>
          <a:xfrm>
            <a:off x="13736606" y="3606800"/>
            <a:ext cx="9390093" cy="90678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Allow a reinforcement learning agent to manage traffic diversion using:</a:t>
            </a:r>
          </a:p>
          <a:p>
            <a:r>
              <a:rPr lang="en-US" dirty="0" smtClean="0"/>
              <a:t>TAEP APIs</a:t>
            </a:r>
          </a:p>
          <a:p>
            <a:r>
              <a:rPr lang="en-US" dirty="0" err="1" smtClean="0"/>
              <a:t>Kapacitor</a:t>
            </a:r>
            <a:r>
              <a:rPr lang="en-US" dirty="0" smtClean="0"/>
              <a:t> to pass measurements and trigger agent control</a:t>
            </a:r>
          </a:p>
          <a:p>
            <a:pPr marL="0" indent="0">
              <a:buNone/>
            </a:pPr>
            <a:r>
              <a:rPr lang="en-US" dirty="0" smtClean="0"/>
              <a:t>Possible use cases:</a:t>
            </a:r>
          </a:p>
          <a:p>
            <a:r>
              <a:rPr lang="en-US" dirty="0" smtClean="0"/>
              <a:t>Traffic balancing*</a:t>
            </a:r>
          </a:p>
          <a:p>
            <a:r>
              <a:rPr lang="en-US" dirty="0" smtClean="0"/>
              <a:t>Destination prioritization</a:t>
            </a:r>
          </a:p>
          <a:p>
            <a:r>
              <a:rPr lang="en-US" dirty="0" smtClean="0"/>
              <a:t>Many more</a:t>
            </a:r>
            <a:r>
              <a:rPr lang="mr-IN" dirty="0" smtClean="0"/>
              <a:t>…</a:t>
            </a:r>
            <a:endParaRPr lang="en-US" dirty="0" smtClean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1288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34745">
              <a:defRPr sz="5684" spc="113"/>
            </a:pPr>
            <a:r>
              <a:rPr lang="en-US" dirty="0" smtClean="0"/>
              <a:t>Demo Architecture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4803888"/>
            <a:ext cx="7594092" cy="86010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392" y="4803888"/>
            <a:ext cx="4569824" cy="86797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1879600"/>
            <a:ext cx="12163916" cy="30305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8845" y="2566968"/>
            <a:ext cx="9115606" cy="49421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7056" y="7744692"/>
            <a:ext cx="6731751" cy="546233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4363700" y="5048250"/>
            <a:ext cx="7429500" cy="1409700"/>
          </a:xfrm>
          <a:prstGeom prst="roundRect">
            <a:avLst/>
          </a:prstGeom>
          <a:noFill/>
          <a:ln w="47625" cap="flat" cmpd="sng">
            <a:solidFill>
              <a:schemeClr val="bg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donec quis nunc"/>
          <p:cNvSpPr txBox="1">
            <a:spLocks noGrp="1"/>
          </p:cNvSpPr>
          <p:nvPr>
            <p:ph type="body" idx="13"/>
          </p:nvPr>
        </p:nvSpPr>
        <p:spPr>
          <a:xfrm>
            <a:off x="1257300" y="1879600"/>
            <a:ext cx="21869400" cy="68736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Heavy Hitter Detection and Redirection</a:t>
            </a:r>
            <a:endParaRPr dirty="0"/>
          </a:p>
        </p:txBody>
      </p:sp>
      <p:sp>
        <p:nvSpPr>
          <p:cNvPr id="53" name="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34745">
              <a:defRPr sz="5684" spc="113"/>
            </a:pPr>
            <a:r>
              <a:rPr lang="en-US" dirty="0" smtClean="0"/>
              <a:t>Demo</a:t>
            </a:r>
            <a:endParaRPr dirty="0"/>
          </a:p>
        </p:txBody>
      </p:sp>
      <p:sp>
        <p:nvSpPr>
          <p:cNvPr id="54" name="Body"/>
          <p:cNvSpPr txBox="1">
            <a:spLocks noGrp="1"/>
          </p:cNvSpPr>
          <p:nvPr>
            <p:ph type="body" idx="1"/>
          </p:nvPr>
        </p:nvSpPr>
        <p:spPr>
          <a:xfrm>
            <a:off x="1257300" y="3413760"/>
            <a:ext cx="14836140" cy="90678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Goal:</a:t>
            </a:r>
          </a:p>
          <a:p>
            <a:r>
              <a:rPr lang="en-US" dirty="0" smtClean="0"/>
              <a:t>Use HHD algorithm to detect “heavier” flows</a:t>
            </a:r>
          </a:p>
          <a:p>
            <a:r>
              <a:rPr lang="en-US" dirty="0" smtClean="0"/>
              <a:t>After 30 seconds, reroute the detected ”heavy” flow</a:t>
            </a:r>
          </a:p>
          <a:p>
            <a:pPr marL="0" indent="0">
              <a:buNone/>
            </a:pPr>
            <a:r>
              <a:rPr lang="en-US" dirty="0" smtClean="0"/>
              <a:t>Setup:</a:t>
            </a:r>
          </a:p>
          <a:p>
            <a:r>
              <a:rPr lang="en-US" dirty="0" smtClean="0"/>
              <a:t>Divert all flows coming from </a:t>
            </a:r>
            <a:r>
              <a:rPr lang="en-US" dirty="0" err="1" smtClean="0"/>
              <a:t>bladerunner</a:t>
            </a:r>
            <a:r>
              <a:rPr lang="en-US" dirty="0" smtClean="0"/>
              <a:t> 5 through  ports 8 and 12</a:t>
            </a:r>
          </a:p>
          <a:p>
            <a:r>
              <a:rPr lang="en-US" dirty="0" smtClean="0"/>
              <a:t>Generate traffic with </a:t>
            </a:r>
            <a:r>
              <a:rPr lang="en-US" dirty="0" err="1" smtClean="0"/>
              <a:t>iperf</a:t>
            </a:r>
            <a:r>
              <a:rPr lang="en-US" dirty="0" smtClean="0"/>
              <a:t> between </a:t>
            </a:r>
            <a:r>
              <a:rPr lang="en-US" dirty="0" err="1" smtClean="0"/>
              <a:t>bladerunner</a:t>
            </a:r>
            <a:r>
              <a:rPr lang="en-US" dirty="0" smtClean="0"/>
              <a:t> 5 and </a:t>
            </a:r>
            <a:r>
              <a:rPr lang="en-US" dirty="0" err="1" smtClean="0"/>
              <a:t>bladerunners</a:t>
            </a:r>
            <a:r>
              <a:rPr lang="en-US" dirty="0" smtClean="0"/>
              <a:t> 1-4</a:t>
            </a:r>
          </a:p>
          <a:p>
            <a:r>
              <a:rPr lang="en-US" dirty="0" smtClean="0"/>
              <a:t>Turn on HHD between ingress ports 12 and 20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3440" y="2504830"/>
            <a:ext cx="6261479" cy="997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394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donec quis nunc"/>
          <p:cNvSpPr txBox="1">
            <a:spLocks noGrp="1"/>
          </p:cNvSpPr>
          <p:nvPr>
            <p:ph type="body" idx="13"/>
          </p:nvPr>
        </p:nvSpPr>
        <p:spPr>
          <a:xfrm>
            <a:off x="1257300" y="1879600"/>
            <a:ext cx="21869400" cy="68736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Heavy Hitter Detection and Redirection</a:t>
            </a:r>
            <a:endParaRPr dirty="0"/>
          </a:p>
        </p:txBody>
      </p:sp>
      <p:sp>
        <p:nvSpPr>
          <p:cNvPr id="53" name="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34745">
              <a:defRPr sz="5684" spc="113"/>
            </a:pPr>
            <a:r>
              <a:rPr lang="en-US" dirty="0" smtClean="0"/>
              <a:t>Results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1530" y="2872740"/>
            <a:ext cx="15140940" cy="1023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1933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257300" y="1879600"/>
            <a:ext cx="21869400" cy="687368"/>
          </a:xfrm>
        </p:spPr>
        <p:txBody>
          <a:bodyPr/>
          <a:lstStyle/>
          <a:p>
            <a:r>
              <a:rPr lang="en-US" dirty="0" smtClean="0"/>
              <a:t>Reinforcement Learning Primer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RL Summary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257300" y="3352800"/>
            <a:ext cx="11361027" cy="9220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State</a:t>
            </a:r>
            <a:r>
              <a:rPr lang="en-US" dirty="0" smtClean="0"/>
              <a:t>: The situation the agent is in</a:t>
            </a:r>
          </a:p>
          <a:p>
            <a:pPr marL="0" indent="0">
              <a:buNone/>
            </a:pPr>
            <a:r>
              <a:rPr lang="en-US" b="1" dirty="0" smtClean="0"/>
              <a:t>Rewards</a:t>
            </a:r>
            <a:r>
              <a:rPr lang="en-US" dirty="0" smtClean="0"/>
              <a:t>: A score that tells the agent how well it is achieving its goals</a:t>
            </a:r>
          </a:p>
          <a:p>
            <a:pPr marL="0" indent="0">
              <a:buNone/>
            </a:pPr>
            <a:r>
              <a:rPr lang="en-US" b="1" dirty="0" smtClean="0"/>
              <a:t>Policy</a:t>
            </a:r>
            <a:r>
              <a:rPr lang="en-US" dirty="0" smtClean="0"/>
              <a:t>: The plan for deciding which actions the agent will take in each situation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Action-Value Function</a:t>
            </a:r>
            <a:r>
              <a:rPr lang="en-US" dirty="0" smtClean="0"/>
              <a:t>: The value of taking an action in a given state.</a:t>
            </a:r>
          </a:p>
          <a:p>
            <a:pPr marL="0" indent="0">
              <a:buNone/>
            </a:pPr>
            <a:r>
              <a:rPr lang="en-US" b="1" dirty="0" smtClean="0"/>
              <a:t>Exploration vs Exploitation</a:t>
            </a:r>
            <a:r>
              <a:rPr lang="en-US" dirty="0" smtClean="0"/>
              <a:t>: Balance exploring to find the action value function with exploiting what the agent already knows to do well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7420893" y="8359397"/>
            <a:ext cx="3680947" cy="1701461"/>
          </a:xfrm>
          <a:prstGeom prst="roundRect">
            <a:avLst/>
          </a:prstGeom>
          <a:noFill/>
          <a:ln w="63500" cap="flat">
            <a:solidFill>
              <a:schemeClr val="bg2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Gill Sans"/>
              </a:rPr>
              <a:t>Environment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7263240" y="4468915"/>
            <a:ext cx="3294993" cy="1688396"/>
          </a:xfrm>
          <a:prstGeom prst="roundRect">
            <a:avLst/>
          </a:prstGeom>
          <a:noFill/>
          <a:ln w="63500" cap="flat">
            <a:solidFill>
              <a:schemeClr val="bg2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+mn-lt"/>
                <a:ea typeface="+mn-ea"/>
                <a:cs typeface="+mn-cs"/>
                <a:sym typeface="Gill Sans"/>
              </a:rPr>
              <a:t>Agent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cxnSp>
        <p:nvCxnSpPr>
          <p:cNvPr id="12" name="Elbow Connector 11"/>
          <p:cNvCxnSpPr>
            <a:stCxn id="6" idx="3"/>
            <a:endCxn id="5" idx="3"/>
          </p:cNvCxnSpPr>
          <p:nvPr/>
        </p:nvCxnSpPr>
        <p:spPr>
          <a:xfrm>
            <a:off x="20558233" y="5313113"/>
            <a:ext cx="543607" cy="3897015"/>
          </a:xfrm>
          <a:prstGeom prst="bentConnector3">
            <a:avLst>
              <a:gd name="adj1" fmla="val 495822"/>
            </a:avLst>
          </a:prstGeom>
          <a:noFill/>
          <a:ln w="63500" cap="flat">
            <a:solidFill>
              <a:schemeClr val="bg2">
                <a:lumMod val="5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Straight Arrow Connector 14"/>
          <p:cNvCxnSpPr/>
          <p:nvPr/>
        </p:nvCxnSpPr>
        <p:spPr>
          <a:xfrm flipH="1">
            <a:off x="15923172" y="8765628"/>
            <a:ext cx="1497723" cy="0"/>
          </a:xfrm>
          <a:prstGeom prst="straightConnector1">
            <a:avLst/>
          </a:prstGeom>
          <a:noFill/>
          <a:ln w="63500" cap="flat">
            <a:solidFill>
              <a:schemeClr val="bg2">
                <a:lumMod val="5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" name="Straight Arrow Connector 16"/>
          <p:cNvCxnSpPr/>
          <p:nvPr/>
        </p:nvCxnSpPr>
        <p:spPr>
          <a:xfrm flipH="1">
            <a:off x="15923171" y="9697595"/>
            <a:ext cx="1497723" cy="0"/>
          </a:xfrm>
          <a:prstGeom prst="straightConnector1">
            <a:avLst/>
          </a:prstGeom>
          <a:noFill/>
          <a:ln w="63500" cap="flat">
            <a:solidFill>
              <a:schemeClr val="bg2">
                <a:lumMod val="5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" name="Straight Connector 18"/>
          <p:cNvCxnSpPr/>
          <p:nvPr/>
        </p:nvCxnSpPr>
        <p:spPr>
          <a:xfrm>
            <a:off x="15923171" y="8151223"/>
            <a:ext cx="0" cy="2177143"/>
          </a:xfrm>
          <a:prstGeom prst="line">
            <a:avLst/>
          </a:prstGeom>
          <a:noFill/>
          <a:ln w="31750" cap="flat">
            <a:solidFill>
              <a:schemeClr val="bg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Straight Connector 21"/>
          <p:cNvCxnSpPr/>
          <p:nvPr/>
        </p:nvCxnSpPr>
        <p:spPr>
          <a:xfrm flipH="1">
            <a:off x="13742126" y="9697595"/>
            <a:ext cx="2181045" cy="0"/>
          </a:xfrm>
          <a:prstGeom prst="line">
            <a:avLst/>
          </a:prstGeom>
          <a:noFill/>
          <a:ln w="63500" cap="flat">
            <a:solidFill>
              <a:schemeClr val="bg2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Straight Connector 22"/>
          <p:cNvCxnSpPr/>
          <p:nvPr/>
        </p:nvCxnSpPr>
        <p:spPr>
          <a:xfrm flipH="1">
            <a:off x="15022286" y="8765628"/>
            <a:ext cx="900886" cy="0"/>
          </a:xfrm>
          <a:prstGeom prst="line">
            <a:avLst/>
          </a:prstGeom>
          <a:noFill/>
          <a:ln w="63500" cap="flat">
            <a:solidFill>
              <a:schemeClr val="bg2">
                <a:lumMod val="5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Elbow Connector 25"/>
          <p:cNvCxnSpPr/>
          <p:nvPr/>
        </p:nvCxnSpPr>
        <p:spPr>
          <a:xfrm rot="5400000" flipH="1" flipV="1">
            <a:off x="14659631" y="6162019"/>
            <a:ext cx="2936328" cy="2270890"/>
          </a:xfrm>
          <a:prstGeom prst="bentConnector3">
            <a:avLst>
              <a:gd name="adj1" fmla="val 99955"/>
            </a:avLst>
          </a:prstGeom>
          <a:noFill/>
          <a:ln w="63500" cap="flat">
            <a:solidFill>
              <a:schemeClr val="bg2">
                <a:lumMod val="5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Elbow Connector 29"/>
          <p:cNvCxnSpPr/>
          <p:nvPr/>
        </p:nvCxnSpPr>
        <p:spPr>
          <a:xfrm rot="5400000" flipH="1" flipV="1">
            <a:off x="13140608" y="5574963"/>
            <a:ext cx="4724151" cy="3521114"/>
          </a:xfrm>
          <a:prstGeom prst="bentConnector3">
            <a:avLst>
              <a:gd name="adj1" fmla="val 99865"/>
            </a:avLst>
          </a:prstGeom>
          <a:noFill/>
          <a:ln w="63500" cap="flat">
            <a:solidFill>
              <a:schemeClr val="bg2">
                <a:lumMod val="5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3442931" y="6659848"/>
                <a:ext cx="874214" cy="8617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5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effectLst/>
                              <a:uFillTx/>
                              <a:latin typeface="Cambria Math" charset="0"/>
                              <a:ea typeface="+mn-ea"/>
                              <a:cs typeface="+mn-cs"/>
                              <a:sym typeface="Gill Sans"/>
                            </a:rPr>
                          </m:ctrlPr>
                        </m:sSubPr>
                        <m:e>
                          <m:r>
                            <a:rPr kumimoji="0" lang="en-US" sz="5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effectLst/>
                              <a:uFillTx/>
                              <a:latin typeface="Cambria Math" charset="0"/>
                              <a:ea typeface="+mn-ea"/>
                              <a:cs typeface="+mn-cs"/>
                              <a:sym typeface="Gill Sans"/>
                            </a:rPr>
                            <m:t>𝑎</m:t>
                          </m:r>
                        </m:e>
                        <m:sub>
                          <m:r>
                            <a:rPr kumimoji="0" lang="en-US" sz="5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effectLst/>
                              <a:uFillTx/>
                              <a:latin typeface="Cambria Math" charset="0"/>
                              <a:ea typeface="+mn-ea"/>
                              <a:cs typeface="+mn-cs"/>
                              <a:sym typeface="Gill Sans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kumimoji="0" lang="en-US" sz="5600" b="0" i="0" u="none" strike="noStrike" cap="none" spc="0" normalizeH="0" baseline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2931" y="6659848"/>
                <a:ext cx="874214" cy="86177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6168830" y="7783751"/>
                <a:ext cx="1472263" cy="8617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5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effectLst/>
                              <a:uFillTx/>
                              <a:latin typeface="Cambria Math" charset="0"/>
                              <a:ea typeface="+mn-ea"/>
                              <a:cs typeface="+mn-cs"/>
                              <a:sym typeface="Gill Sans"/>
                            </a:rPr>
                          </m:ctrlPr>
                        </m:sSubPr>
                        <m:e>
                          <m:r>
                            <a:rPr kumimoji="0" lang="en-US" sz="5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effectLst/>
                              <a:uFillTx/>
                              <a:latin typeface="Cambria Math" charset="0"/>
                              <a:ea typeface="+mn-ea"/>
                              <a:cs typeface="+mn-cs"/>
                              <a:sym typeface="Gill Sans"/>
                            </a:rPr>
                            <m:t>𝑠</m:t>
                          </m:r>
                        </m:e>
                        <m:sub>
                          <m:r>
                            <a:rPr kumimoji="0" lang="en-US" sz="5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effectLst/>
                              <a:uFillTx/>
                              <a:latin typeface="Cambria Math" charset="0"/>
                              <a:ea typeface="+mn-ea"/>
                              <a:cs typeface="+mn-cs"/>
                              <a:sym typeface="Gill Sans"/>
                            </a:rPr>
                            <m:t>𝑡</m:t>
                          </m:r>
                          <m:r>
                            <a:rPr kumimoji="0" lang="en-US" sz="5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effectLst/>
                              <a:uFillTx/>
                              <a:latin typeface="Cambria Math" charset="0"/>
                              <a:ea typeface="+mn-ea"/>
                              <a:cs typeface="+mn-cs"/>
                              <a:sym typeface="Gill Sans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kumimoji="0" lang="en-US" sz="5600" b="0" i="0" u="none" strike="noStrike" cap="none" spc="0" normalizeH="0" baseline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68830" y="7783751"/>
                <a:ext cx="1472263" cy="86177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6058807" y="9665067"/>
                <a:ext cx="1602554" cy="8617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5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effectLst/>
                              <a:uFillTx/>
                              <a:latin typeface="Cambria Math" charset="0"/>
                              <a:ea typeface="+mn-ea"/>
                              <a:cs typeface="+mn-cs"/>
                              <a:sym typeface="Gill Sans"/>
                            </a:rPr>
                          </m:ctrlPr>
                        </m:sSubPr>
                        <m:e>
                          <m:r>
                            <a:rPr kumimoji="0" lang="en-US" sz="5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effectLst/>
                              <a:uFillTx/>
                              <a:latin typeface="Cambria Math" charset="0"/>
                              <a:ea typeface="+mn-ea"/>
                              <a:cs typeface="+mn-cs"/>
                              <a:sym typeface="Gill Sans"/>
                            </a:rPr>
                            <m:t>𝑅</m:t>
                          </m:r>
                        </m:e>
                        <m:sub>
                          <m:r>
                            <a:rPr kumimoji="0" lang="en-US" sz="5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effectLst/>
                              <a:uFillTx/>
                              <a:latin typeface="Cambria Math" charset="0"/>
                              <a:ea typeface="+mn-ea"/>
                              <a:cs typeface="+mn-cs"/>
                              <a:sym typeface="Gill Sans"/>
                            </a:rPr>
                            <m:t>𝑡</m:t>
                          </m:r>
                          <m:r>
                            <a:rPr kumimoji="0" lang="en-US" sz="5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effectLst/>
                              <a:uFillTx/>
                              <a:latin typeface="Cambria Math" charset="0"/>
                              <a:ea typeface="+mn-ea"/>
                              <a:cs typeface="+mn-cs"/>
                              <a:sym typeface="Gill Sans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kumimoji="0" lang="en-US" sz="5600" b="0" i="0" u="none" strike="noStrike" cap="none" spc="0" normalizeH="0" baseline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58807" y="9665067"/>
                <a:ext cx="1602554" cy="86177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5108793" y="6338850"/>
                <a:ext cx="787780" cy="8617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5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effectLst/>
                              <a:uFillTx/>
                              <a:latin typeface="Cambria Math" charset="0"/>
                              <a:ea typeface="+mn-ea"/>
                              <a:cs typeface="+mn-cs"/>
                              <a:sym typeface="Gill Sans"/>
                            </a:rPr>
                          </m:ctrlPr>
                        </m:sSubPr>
                        <m:e>
                          <m:r>
                            <a:rPr kumimoji="0" lang="en-US" sz="5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effectLst/>
                              <a:uFillTx/>
                              <a:latin typeface="Cambria Math" charset="0"/>
                              <a:ea typeface="+mn-ea"/>
                              <a:cs typeface="+mn-cs"/>
                              <a:sym typeface="Gill Sans"/>
                            </a:rPr>
                            <m:t>𝑠</m:t>
                          </m:r>
                        </m:e>
                        <m:sub>
                          <m:r>
                            <a:rPr kumimoji="0" lang="en-US" sz="5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effectLst/>
                              <a:uFillTx/>
                              <a:latin typeface="Cambria Math" charset="0"/>
                              <a:ea typeface="+mn-ea"/>
                              <a:cs typeface="+mn-cs"/>
                              <a:sym typeface="Gill Sans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kumimoji="0" lang="en-US" sz="5600" b="0" i="0" u="none" strike="noStrike" cap="none" spc="0" normalizeH="0" baseline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08793" y="6338850"/>
                <a:ext cx="787780" cy="86177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2996179" y="6399846"/>
                <a:ext cx="918072" cy="8617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5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effectLst/>
                              <a:uFillTx/>
                              <a:latin typeface="Cambria Math" charset="0"/>
                              <a:ea typeface="+mn-ea"/>
                              <a:cs typeface="+mn-cs"/>
                              <a:sym typeface="Gill Sans"/>
                            </a:rPr>
                          </m:ctrlPr>
                        </m:sSubPr>
                        <m:e>
                          <m:r>
                            <a:rPr kumimoji="0" lang="en-US" sz="5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effectLst/>
                              <a:uFillTx/>
                              <a:latin typeface="Cambria Math" charset="0"/>
                              <a:ea typeface="+mn-ea"/>
                              <a:cs typeface="+mn-cs"/>
                              <a:sym typeface="Gill Sans"/>
                            </a:rPr>
                            <m:t>𝑅</m:t>
                          </m:r>
                        </m:e>
                        <m:sub>
                          <m:r>
                            <a:rPr kumimoji="0" lang="en-US" sz="56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effectLst/>
                              <a:uFillTx/>
                              <a:latin typeface="Cambria Math" charset="0"/>
                              <a:ea typeface="+mn-ea"/>
                              <a:cs typeface="+mn-cs"/>
                              <a:sym typeface="Gill Sans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kumimoji="0" lang="en-US" sz="5600" b="0" i="0" u="none" strike="noStrike" cap="none" spc="0" normalizeH="0" baseline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96179" y="6399846"/>
                <a:ext cx="918072" cy="86177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9668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donec quis nunc"/>
          <p:cNvSpPr txBox="1">
            <a:spLocks noGrp="1"/>
          </p:cNvSpPr>
          <p:nvPr>
            <p:ph type="body" idx="13"/>
          </p:nvPr>
        </p:nvSpPr>
        <p:spPr>
          <a:xfrm>
            <a:off x="1257300" y="1879600"/>
            <a:ext cx="21869400" cy="68736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Flow balancing with Reinforcement learning</a:t>
            </a:r>
            <a:endParaRPr dirty="0"/>
          </a:p>
        </p:txBody>
      </p:sp>
      <p:sp>
        <p:nvSpPr>
          <p:cNvPr id="53" name="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34745">
              <a:defRPr sz="5684" spc="113"/>
            </a:pPr>
            <a:r>
              <a:rPr lang="en-US" dirty="0" smtClean="0"/>
              <a:t>Demo</a:t>
            </a:r>
            <a:endParaRPr dirty="0"/>
          </a:p>
        </p:txBody>
      </p:sp>
      <p:sp>
        <p:nvSpPr>
          <p:cNvPr id="7" name="Body"/>
          <p:cNvSpPr txBox="1">
            <a:spLocks noGrp="1"/>
          </p:cNvSpPr>
          <p:nvPr>
            <p:ph type="body" idx="1"/>
          </p:nvPr>
        </p:nvSpPr>
        <p:spPr>
          <a:xfrm>
            <a:off x="1257300" y="3413760"/>
            <a:ext cx="14836140" cy="906780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Balance flows between routes 8-12 and 16-20 given:</a:t>
            </a:r>
          </a:p>
          <a:p>
            <a:r>
              <a:rPr lang="en-US" dirty="0" smtClean="0"/>
              <a:t>A target flow ratio (use in our reward function)</a:t>
            </a:r>
          </a:p>
          <a:p>
            <a:r>
              <a:rPr lang="en-US" dirty="0" smtClean="0"/>
              <a:t>A list of possible diversion routes (our action space)</a:t>
            </a:r>
          </a:p>
          <a:p>
            <a:pPr marL="0" indent="0">
              <a:buNone/>
            </a:pPr>
            <a:r>
              <a:rPr lang="en-US" dirty="0" smtClean="0"/>
              <a:t>Setup:</a:t>
            </a:r>
          </a:p>
          <a:p>
            <a:r>
              <a:rPr lang="en-US" dirty="0" smtClean="0"/>
              <a:t>Start traffic generator</a:t>
            </a:r>
          </a:p>
          <a:p>
            <a:r>
              <a:rPr lang="en-US" dirty="0" smtClean="0"/>
              <a:t>Start the python agent communicating with </a:t>
            </a:r>
            <a:r>
              <a:rPr lang="en-US" dirty="0" err="1" smtClean="0"/>
              <a:t>Kapacitor</a:t>
            </a:r>
            <a:r>
              <a:rPr lang="en-US" dirty="0" smtClean="0"/>
              <a:t> via a socket</a:t>
            </a:r>
          </a:p>
          <a:p>
            <a:r>
              <a:rPr lang="en-US" dirty="0" smtClean="0"/>
              <a:t>Turn on HHD between ingress ports 12 and 20</a:t>
            </a:r>
          </a:p>
          <a:p>
            <a:r>
              <a:rPr lang="en-US" dirty="0"/>
              <a:t> Allow the agent to independently explore possible diversions (our action) and learn the optimal rules (our policy of which diversions to make in which situations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3440" y="2504830"/>
            <a:ext cx="6261479" cy="997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583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donec quis nunc"/>
          <p:cNvSpPr txBox="1">
            <a:spLocks noGrp="1"/>
          </p:cNvSpPr>
          <p:nvPr>
            <p:ph type="body" idx="13"/>
          </p:nvPr>
        </p:nvSpPr>
        <p:spPr>
          <a:xfrm>
            <a:off x="1257300" y="1879600"/>
            <a:ext cx="21869400" cy="6873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load balancing with Reinforcement learning</a:t>
            </a:r>
          </a:p>
        </p:txBody>
      </p:sp>
      <p:sp>
        <p:nvSpPr>
          <p:cNvPr id="53" name="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34745">
              <a:defRPr sz="5684" spc="113"/>
            </a:pPr>
            <a:r>
              <a:rPr lang="en-US" dirty="0" smtClean="0"/>
              <a:t>Results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28325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257300" y="1879600"/>
            <a:ext cx="21869400" cy="687368"/>
          </a:xfrm>
        </p:spPr>
        <p:txBody>
          <a:bodyPr/>
          <a:lstStyle/>
          <a:p>
            <a:r>
              <a:rPr lang="en-US" dirty="0" smtClean="0"/>
              <a:t>Takeaways from TAEP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Intelligent switches with plane forwarding allow for:</a:t>
            </a:r>
          </a:p>
          <a:p>
            <a:r>
              <a:rPr lang="en-US" dirty="0" smtClean="0"/>
              <a:t>Collecting data about traffic of interest</a:t>
            </a:r>
          </a:p>
          <a:p>
            <a:r>
              <a:rPr lang="en-US" dirty="0" smtClean="0"/>
              <a:t>A/B testing on production traffic with minimal risk</a:t>
            </a:r>
          </a:p>
          <a:p>
            <a:r>
              <a:rPr lang="en-US" dirty="0" smtClean="0"/>
              <a:t>Dynamically controlling traffic of interest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9320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34745">
              <a:defRPr sz="5684" spc="113"/>
            </a:pPr>
            <a:r>
              <a:rPr lang="en-US" dirty="0" smtClean="0"/>
              <a:t>Acknowledgments</a:t>
            </a:r>
            <a:endParaRPr dirty="0"/>
          </a:p>
        </p:txBody>
      </p:sp>
      <p:sp>
        <p:nvSpPr>
          <p:cNvPr id="58" name="Body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4400" dirty="0"/>
              <a:t>Marcel </a:t>
            </a:r>
            <a:r>
              <a:rPr lang="en-US" sz="4400" dirty="0" err="1" smtClean="0"/>
              <a:t>Neuhausler</a:t>
            </a:r>
            <a:r>
              <a:rPr lang="en-US" sz="4400" dirty="0" smtClean="0"/>
              <a:t> </a:t>
            </a:r>
          </a:p>
          <a:p>
            <a:r>
              <a:rPr lang="en-US" sz="4400" dirty="0" smtClean="0"/>
              <a:t>Caltech and the </a:t>
            </a:r>
            <a:r>
              <a:rPr lang="en-US" sz="4400" dirty="0" err="1" smtClean="0"/>
              <a:t>Inqnet</a:t>
            </a:r>
            <a:r>
              <a:rPr lang="en-US" sz="4400" dirty="0" smtClean="0"/>
              <a:t> collaboration</a:t>
            </a:r>
          </a:p>
          <a:p>
            <a:r>
              <a:rPr lang="en-US" sz="4400" dirty="0" smtClean="0"/>
              <a:t>The rest of the AT&amp;T Foundry Team</a:t>
            </a:r>
            <a:endParaRPr lang="en-US" dirty="0"/>
          </a:p>
          <a:p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"/>
        <a:ea typeface="Helvetica"/>
        <a:cs typeface="Helvetica"/>
      </a:majorFont>
      <a:minorFont>
        <a:latin typeface="Gill Sans"/>
        <a:ea typeface="Gill Sans"/>
        <a:cs typeface="Gill Sans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"/>
        <a:ea typeface="Helvetica"/>
        <a:cs typeface="Helvetica"/>
      </a:majorFont>
      <a:minorFont>
        <a:latin typeface="Gill Sans"/>
        <a:ea typeface="Gill Sans"/>
        <a:cs typeface="Gill Sans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</TotalTime>
  <Words>535</Words>
  <Application>Microsoft Macintosh PowerPoint</Application>
  <PresentationFormat>Custom</PresentationFormat>
  <Paragraphs>82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Avenir Medium</vt:lpstr>
      <vt:lpstr>Cambria Math</vt:lpstr>
      <vt:lpstr>Futura</vt:lpstr>
      <vt:lpstr>Gill Sans</vt:lpstr>
      <vt:lpstr>Lucida Grande</vt:lpstr>
      <vt:lpstr>Black</vt:lpstr>
      <vt:lpstr>Traffic analysis and experimentation platform (TAEP)  Michael Jensen SC17, November 13 2017</vt:lpstr>
      <vt:lpstr>Motivation</vt:lpstr>
      <vt:lpstr>Applications</vt:lpstr>
      <vt:lpstr>Applications</vt:lpstr>
      <vt:lpstr>Applications</vt:lpstr>
      <vt:lpstr>Demo Architecture</vt:lpstr>
      <vt:lpstr>Demo</vt:lpstr>
      <vt:lpstr>Results</vt:lpstr>
      <vt:lpstr>RL Summary</vt:lpstr>
      <vt:lpstr>Demo</vt:lpstr>
      <vt:lpstr>Results</vt:lpstr>
      <vt:lpstr>Future</vt:lpstr>
      <vt:lpstr>Acknowledgments</vt:lpstr>
    </vt:vector>
  </TitlesOfParts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update Maria spiropulu JPL, October 6  2017</dc:title>
  <cp:lastModifiedBy>Michael Jensen</cp:lastModifiedBy>
  <cp:revision>47</cp:revision>
  <dcterms:modified xsi:type="dcterms:W3CDTF">2017-11-28T23:44:37Z</dcterms:modified>
</cp:coreProperties>
</file>