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2"/>
  </p:sldMasterIdLst>
  <p:notesMasterIdLst>
    <p:notesMasterId r:id="rId34"/>
  </p:notesMasterIdLst>
  <p:handoutMasterIdLst>
    <p:handoutMasterId r:id="rId35"/>
  </p:handoutMasterIdLst>
  <p:sldIdLst>
    <p:sldId id="256" r:id="rId3"/>
    <p:sldId id="749" r:id="rId4"/>
    <p:sldId id="799" r:id="rId5"/>
    <p:sldId id="759" r:id="rId6"/>
    <p:sldId id="800" r:id="rId7"/>
    <p:sldId id="803" r:id="rId8"/>
    <p:sldId id="804" r:id="rId9"/>
    <p:sldId id="801" r:id="rId10"/>
    <p:sldId id="802" r:id="rId11"/>
    <p:sldId id="805" r:id="rId12"/>
    <p:sldId id="806" r:id="rId13"/>
    <p:sldId id="823" r:id="rId14"/>
    <p:sldId id="807" r:id="rId15"/>
    <p:sldId id="755" r:id="rId16"/>
    <p:sldId id="808" r:id="rId17"/>
    <p:sldId id="810" r:id="rId18"/>
    <p:sldId id="824" r:id="rId19"/>
    <p:sldId id="811" r:id="rId20"/>
    <p:sldId id="812" r:id="rId21"/>
    <p:sldId id="814" r:id="rId22"/>
    <p:sldId id="818" r:id="rId23"/>
    <p:sldId id="820" r:id="rId24"/>
    <p:sldId id="817" r:id="rId25"/>
    <p:sldId id="826" r:id="rId26"/>
    <p:sldId id="828" r:id="rId27"/>
    <p:sldId id="827" r:id="rId28"/>
    <p:sldId id="821" r:id="rId29"/>
    <p:sldId id="822" r:id="rId30"/>
    <p:sldId id="815" r:id="rId31"/>
    <p:sldId id="816" r:id="rId32"/>
    <p:sldId id="825" r:id="rId33"/>
  </p:sldIdLst>
  <p:sldSz cx="109728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5" pos="3839" userDrawn="1">
          <p15:clr>
            <a:srgbClr val="A4A3A4"/>
          </p15:clr>
        </p15:guide>
        <p15:guide id="6" pos="1007" userDrawn="1">
          <p15:clr>
            <a:srgbClr val="A4A3A4"/>
          </p15:clr>
        </p15:guide>
        <p15:guide id="7" pos="3456" userDrawn="1">
          <p15:clr>
            <a:srgbClr val="A4A3A4"/>
          </p15:clr>
        </p15:guide>
        <p15:guide id="8" pos="90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FF6C0C"/>
    <a:srgbClr val="76777B"/>
    <a:srgbClr val="CF0A2C"/>
    <a:srgbClr val="005850"/>
    <a:srgbClr val="C8C8C8"/>
    <a:srgbClr val="0090E9"/>
    <a:srgbClr val="FF6A13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3" autoAdjust="0"/>
    <p:restoredTop sz="94660"/>
  </p:normalViewPr>
  <p:slideViewPr>
    <p:cSldViewPr showGuides="1">
      <p:cViewPr varScale="1">
        <p:scale>
          <a:sx n="112" d="100"/>
          <a:sy n="112" d="100"/>
        </p:scale>
        <p:origin x="920" y="192"/>
      </p:cViewPr>
      <p:guideLst>
        <p:guide orient="horz" pos="2160"/>
        <p:guide pos="3839"/>
        <p:guide pos="1007"/>
        <p:guide pos="3456"/>
        <p:guide pos="90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9" d="100"/>
          <a:sy n="69" d="100"/>
        </p:scale>
        <p:origin x="2568" y="3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 </c:v>
                </c:pt>
              </c:strCache>
            </c:strRef>
          </c:tx>
          <c:dPt>
            <c:idx val="0"/>
            <c:bubble3D val="0"/>
            <c:spPr>
              <a:solidFill>
                <a:srgbClr val="C8C8C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98F-43FC-9EC4-70E1A21589AA}"/>
              </c:ext>
            </c:extLst>
          </c:dPt>
          <c:dPt>
            <c:idx val="1"/>
            <c:bubble3D val="0"/>
            <c:spPr>
              <a:solidFill>
                <a:srgbClr val="76777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98F-43FC-9EC4-70E1A21589AA}"/>
              </c:ext>
            </c:extLst>
          </c:dPt>
          <c:dPt>
            <c:idx val="2"/>
            <c:bubble3D val="0"/>
            <c:spPr>
              <a:solidFill>
                <a:srgbClr val="FF6C0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98F-43FC-9EC4-70E1A21589A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80-434F-96E7-74D158B890ED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68</c:v>
                </c:pt>
                <c:pt idx="1">
                  <c:v>28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8F-43FC-9EC4-70E1A2158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DB7646E-8811-423A-9C42-2CBFADA00A96}" type="datetimeFigureOut">
              <a:rPr lang="en-US" smtClean="0"/>
              <a:pPr/>
              <a:t>10/3/18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4360E59-1627-4404-ACC5-51C744AB0F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10/3/18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720725"/>
            <a:ext cx="575945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A4EE0-76A1-4892-814F-7040E1BC8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731963"/>
            <a:ext cx="8229600" cy="2387600"/>
          </a:xfrm>
        </p:spPr>
        <p:txBody>
          <a:bodyPr anchor="b"/>
          <a:lstStyle>
            <a:lvl1pPr algn="l">
              <a:defRPr sz="6000">
                <a:solidFill>
                  <a:srgbClr val="FF6A1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C1F120-FCCF-4ECD-B3FB-D7AEF547D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600" y="4495800"/>
            <a:ext cx="8229600" cy="1371600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rgbClr val="76777B"/>
                </a:solidFill>
              </a:defRPr>
            </a:lvl1pPr>
            <a:lvl2pPr marL="457182" indent="0" algn="ctr">
              <a:buNone/>
              <a:defRPr sz="2000"/>
            </a:lvl2pPr>
            <a:lvl3pPr marL="914364" indent="0" algn="ctr">
              <a:buNone/>
              <a:defRPr sz="1800"/>
            </a:lvl3pPr>
            <a:lvl4pPr marL="1371545" indent="0" algn="ctr">
              <a:buNone/>
              <a:defRPr sz="1600"/>
            </a:lvl4pPr>
            <a:lvl5pPr marL="1828727" indent="0" algn="ctr">
              <a:buNone/>
              <a:defRPr sz="1600"/>
            </a:lvl5pPr>
            <a:lvl6pPr marL="2285909" indent="0" algn="ctr">
              <a:buNone/>
              <a:defRPr sz="1600"/>
            </a:lvl6pPr>
            <a:lvl7pPr marL="2743091" indent="0" algn="ctr">
              <a:buNone/>
              <a:defRPr sz="1600"/>
            </a:lvl7pPr>
            <a:lvl8pPr marL="3200272" indent="0" algn="ctr">
              <a:buNone/>
              <a:defRPr sz="1600"/>
            </a:lvl8pPr>
            <a:lvl9pPr marL="3657454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82F62-029E-416D-BAF8-F172EC078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84F73-C556-487F-9D5E-80A8F0FE881A}" type="datetime1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F76B1-A9A6-41E2-B346-1DBBD742C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44E5F-40FF-4214-975C-363EF6138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50176" y="6416679"/>
            <a:ext cx="2468563" cy="365125"/>
          </a:xfrm>
        </p:spPr>
        <p:txBody>
          <a:bodyPr/>
          <a:lstStyle/>
          <a:p>
            <a:fld id="{67A597A5-6055-4AD6-8674-621CE021A67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E25A6A07-DB4D-4F7C-9C1C-731029CECBE0}"/>
              </a:ext>
            </a:extLst>
          </p:cNvPr>
          <p:cNvSpPr/>
          <p:nvPr userDrawn="1"/>
        </p:nvSpPr>
        <p:spPr>
          <a:xfrm rot="10800000">
            <a:off x="8686800" y="0"/>
            <a:ext cx="2286000" cy="2286000"/>
          </a:xfrm>
          <a:prstGeom prst="rtTriangle">
            <a:avLst/>
          </a:prstGeom>
          <a:solidFill>
            <a:srgbClr val="FF6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Open Sans" panose="020B0606030504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81DFE6-4511-442E-8E3A-CFB71F3F3E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1" y="76201"/>
            <a:ext cx="1862069" cy="7995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A7D594-D914-471A-8A15-AAFADF9E9E61}"/>
              </a:ext>
            </a:extLst>
          </p:cNvPr>
          <p:cNvSpPr/>
          <p:nvPr userDrawn="1"/>
        </p:nvSpPr>
        <p:spPr>
          <a:xfrm>
            <a:off x="838200" y="1731962"/>
            <a:ext cx="76200" cy="2387601"/>
          </a:xfrm>
          <a:prstGeom prst="rect">
            <a:avLst/>
          </a:prstGeom>
          <a:solidFill>
            <a:srgbClr val="FF6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" panose="020B06060305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95DBA4-A381-49AE-ABAE-01A56A769CEE}"/>
              </a:ext>
            </a:extLst>
          </p:cNvPr>
          <p:cNvSpPr/>
          <p:nvPr userDrawn="1"/>
        </p:nvSpPr>
        <p:spPr>
          <a:xfrm>
            <a:off x="834258" y="4495800"/>
            <a:ext cx="78828" cy="13716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320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E7587-8897-4908-A8BB-624424DD9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C4B0C-FDF6-4F4C-893F-293BED5C6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60EB4-C7B8-42B2-8F47-F57067698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BAB9-F6F3-41F3-BFC1-55213A4FE4DC}" type="datetime1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9B6B6-8370-4A60-952A-395B70BE8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15706-6BB4-4411-8B8A-E39BF771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681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C129F-3BF1-40E2-B9A6-5CDB43C99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1" y="1709742"/>
            <a:ext cx="94630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72F833-512B-4313-AEDA-49727C1AF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301" y="4589467"/>
            <a:ext cx="946308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51557-C7AB-4228-B4E4-4D05E18A2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4D34-254F-4F55-BAC3-DDD3D5D192A8}" type="datetime1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F0820-863D-4F36-BEDB-BAAC5EC75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2EE96-278E-4CF9-BE7F-1B7EF2C48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FEC4CC6F-388D-47F1-B182-B71C59FFD250}"/>
              </a:ext>
            </a:extLst>
          </p:cNvPr>
          <p:cNvSpPr/>
          <p:nvPr userDrawn="1"/>
        </p:nvSpPr>
        <p:spPr>
          <a:xfrm rot="10800000">
            <a:off x="8686800" y="0"/>
            <a:ext cx="2286000" cy="2286000"/>
          </a:xfrm>
          <a:prstGeom prst="rtTriangle">
            <a:avLst/>
          </a:prstGeom>
          <a:solidFill>
            <a:srgbClr val="FF6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Open Sans" panose="020B0606030504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EC84AC-E7D8-40CC-A0B3-F615F15168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1" y="76201"/>
            <a:ext cx="1862069" cy="79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490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5A21-7F26-43DE-BC21-D4E1757CF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A45E-61C5-4049-AB18-4587307E3C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4063" y="1447804"/>
            <a:ext cx="4656137" cy="47291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5BA764-2804-4158-BD54-824FC4B3E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2" y="1447804"/>
            <a:ext cx="4656138" cy="47291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482264-3DB2-4C3A-AC35-75B9FDD4B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5385-A697-4F09-AB9B-45C25CB34E5A}" type="datetime1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352D6-7F19-4C47-97F4-0CB419F52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52AA0D-1199-4726-9E3F-6CDDA235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87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A6238-17A9-444F-A16D-907BE23E7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2" y="365129"/>
            <a:ext cx="9464675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E14E32-4BCC-44F5-8987-5131E258F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651" y="1681163"/>
            <a:ext cx="4641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37DDF-AC35-4886-A2E7-27114DF11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5651" y="2505075"/>
            <a:ext cx="464185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CBD20D-C6AA-4738-B7A7-8E20B19616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54663" y="1681163"/>
            <a:ext cx="466566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D17720-F1DF-405E-8F4B-C2DD1FDD10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54663" y="2505075"/>
            <a:ext cx="466566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B88589-D784-46F6-9489-0D6F26436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1D666-6255-40F1-BE52-F950BF38DAAD}" type="datetime1">
              <a:rPr lang="en-US" smtClean="0"/>
              <a:t>10/3/18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BB00AF-86E0-432D-8899-FD66BE31B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829193-D37B-4634-B3F9-D42C16FEC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22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495EF-DCC9-4ACF-9C80-B6D284AE4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4FB7B2-8991-45E6-A63E-B261D81A4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C5987-E323-4E2A-85BB-9E38BDA2CEBB}" type="datetime1">
              <a:rPr lang="en-US" smtClean="0"/>
              <a:t>10/3/18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40BAAC-B6B2-48A8-B316-7E0991AB4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B38576-A868-4BC0-8F5D-03BDD044F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584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0F0950-9B48-4F1F-B467-C8C6E901C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62513-5F46-407F-8B49-80CF760EF535}" type="datetime1">
              <a:rPr lang="en-US" smtClean="0"/>
              <a:t>10/3/18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CA73A9-9BCE-4AAC-873F-FC68F647D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9BBB4-CF09-47A5-BA42-0B2B25614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21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6248-A0E2-4F5E-915C-00DE12A8A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457200"/>
            <a:ext cx="35385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2D813-ED62-4324-BEA0-59FBAEC90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5664" y="987429"/>
            <a:ext cx="555466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6F5B3-55D2-4202-AC92-A66960A78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5650" y="2057400"/>
            <a:ext cx="35385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4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1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F2CF8-701D-4685-A1F1-F4DA1A0BC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C2097-F664-490F-877F-C21604CA7DA8}" type="datetime1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794745-2475-4604-BC57-912C288BE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29A6B7-EAE4-4BB6-94A2-630D479B7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3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55F33-775C-4D0E-A8FA-A4D6F709B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457200"/>
            <a:ext cx="35385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B53314-DE79-407C-AF76-45C3DC601D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65664" y="987429"/>
            <a:ext cx="555466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1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24050-3B3D-4AA2-9842-D5EAE2C47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5650" y="2057400"/>
            <a:ext cx="35385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4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1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AEAB7D-1257-4D84-9F2F-FB73A9EEA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0A7A3-3AB3-47C7-AD7E-1662393EBD40}" type="datetime1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3390C-ABAB-4D44-A529-82E1B7823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893531-1C55-4CFE-A252-FF1FCA567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61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F4769-87A3-4BF5-9027-0DF422011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B9AC02-0A73-458B-8221-2D85ECC1E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7DA6B-5B81-4C8A-9353-8B5EFD1DA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BC6C2-0653-4A64-8D68-11DAEB466C62}" type="datetime1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0C446-95BA-4BA3-908E-44E1BD60B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AF8CF-156D-41EA-8839-51B0991DF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9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5BA474-8FDC-4A43-A057-A1D5B3C10C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853364" y="365125"/>
            <a:ext cx="23653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0B6904-4E3A-4A2C-AF34-CD83D4193D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4065" y="365125"/>
            <a:ext cx="69469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9D268-E0E7-4693-93DA-DDB514955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9AD-9A3C-465F-BC00-AE3405B758BC}" type="datetime1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D505-7F9F-4C7B-B2C8-2ACAB20E2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15ACF-D418-41FC-A55E-E5CFC2BDC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85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EA5F75-4791-481B-90B6-846F0EA0F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5" y="365126"/>
            <a:ext cx="9464675" cy="947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440E6A-9FA7-4025-8E2F-E8BD8BA40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065" y="1447800"/>
            <a:ext cx="9464675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5B131-4331-4400-948F-2E1B9F1ED4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065" y="6416679"/>
            <a:ext cx="24685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094E5263-C341-4ECA-9265-DA04DB3D0EAB}" type="datetime1">
              <a:rPr lang="en-US" smtClean="0"/>
              <a:t>10/3/18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F86EE-6653-461E-9B8C-4E6595E58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35375" y="6416679"/>
            <a:ext cx="370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3F76B-D326-433C-B14A-57830BB3AF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28037" y="6442079"/>
            <a:ext cx="24685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67A597A5-6055-4AD6-8674-621CE021A6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D86DD74C-3474-4E1E-94A6-6961D8932C33}"/>
              </a:ext>
            </a:extLst>
          </p:cNvPr>
          <p:cNvSpPr/>
          <p:nvPr userDrawn="1"/>
        </p:nvSpPr>
        <p:spPr>
          <a:xfrm rot="10800000">
            <a:off x="9692640" y="1"/>
            <a:ext cx="1280160" cy="1280160"/>
          </a:xfrm>
          <a:prstGeom prst="rtTriangle">
            <a:avLst/>
          </a:prstGeom>
          <a:solidFill>
            <a:srgbClr val="FF6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Open Sans" panose="020B06060305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6B039E-3FE0-44F1-9639-84AE80B88A3D}"/>
              </a:ext>
            </a:extLst>
          </p:cNvPr>
          <p:cNvSpPr/>
          <p:nvPr userDrawn="1"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767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Open Sans" panose="020B0606030504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B443E3-7008-4EE7-A22D-BFB6D247319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76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56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36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76777B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590" indent="-228590" algn="l" defTabSz="914364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772" indent="-228590" algn="l" defTabSz="914364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54" indent="-228590" algn="l" defTabSz="914364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36" indent="-228590" algn="l" defTabSz="914364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317" indent="-228590" algn="l" defTabSz="914364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99" indent="-228590" algn="l" defTabSz="9143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0" algn="l" defTabSz="9143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0" algn="l" defTabSz="9143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4" indent="-228590" algn="l" defTabSz="9143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1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1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6A13"/>
                </a:solidFill>
              </a:rPr>
              <a:t>Fundamental Symmetry Violations with Polar Molecules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724400"/>
            <a:ext cx="8229600" cy="1371600"/>
          </a:xfrm>
        </p:spPr>
        <p:txBody>
          <a:bodyPr>
            <a:normAutofit/>
          </a:bodyPr>
          <a:lstStyle/>
          <a:p>
            <a:r>
              <a:rPr lang="en-US" sz="3000" dirty="0"/>
              <a:t>Nick Hutzler</a:t>
            </a:r>
          </a:p>
          <a:p>
            <a:r>
              <a:rPr lang="en-US" sz="3000" i="1" dirty="0"/>
              <a:t>Assistant Professor </a:t>
            </a:r>
            <a:r>
              <a:rPr lang="en-US" sz="3000" i="1"/>
              <a:t>of Physics</a:t>
            </a:r>
            <a:endParaRPr lang="en-US" sz="3000" i="1" dirty="0"/>
          </a:p>
          <a:p>
            <a:endParaRPr lang="en-US" sz="3000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8EAC7D-F4A7-4EAF-9EBF-C2E43A0B75A9}"/>
              </a:ext>
            </a:extLst>
          </p:cNvPr>
          <p:cNvSpPr/>
          <p:nvPr/>
        </p:nvSpPr>
        <p:spPr>
          <a:xfrm>
            <a:off x="838200" y="1731962"/>
            <a:ext cx="76200" cy="2387601"/>
          </a:xfrm>
          <a:prstGeom prst="rect">
            <a:avLst/>
          </a:prstGeom>
          <a:solidFill>
            <a:srgbClr val="FF6A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" panose="020B0606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5A27C-E738-43CE-BC49-D2052E99A92C}"/>
              </a:ext>
            </a:extLst>
          </p:cNvPr>
          <p:cNvSpPr/>
          <p:nvPr/>
        </p:nvSpPr>
        <p:spPr>
          <a:xfrm>
            <a:off x="838200" y="4724400"/>
            <a:ext cx="78828" cy="13716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Asymmetric Universe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54063" y="1447804"/>
            <a:ext cx="4732337" cy="5257796"/>
          </a:xfrm>
        </p:spPr>
        <p:txBody>
          <a:bodyPr>
            <a:normAutofit/>
          </a:bodyPr>
          <a:lstStyle/>
          <a:p>
            <a:r>
              <a:rPr lang="en-US" sz="2400" dirty="0"/>
              <a:t>The universe is made out of matter</a:t>
            </a:r>
          </a:p>
          <a:p>
            <a:pPr lvl="1"/>
            <a:r>
              <a:rPr lang="en-US" sz="2000" dirty="0">
                <a:sym typeface="Symbol"/>
              </a:rPr>
              <a:t>There is no free anti-matter in the universe</a:t>
            </a:r>
          </a:p>
          <a:p>
            <a:pPr lvl="1"/>
            <a:r>
              <a:rPr lang="en-US" sz="2000" i="1" dirty="0">
                <a:sym typeface="Symbol"/>
              </a:rPr>
              <a:t>What is anti-matter?</a:t>
            </a:r>
          </a:p>
          <a:p>
            <a:pPr lvl="1"/>
            <a:r>
              <a:rPr lang="en-US" sz="2000" i="1" dirty="0">
                <a:sym typeface="Symbol"/>
              </a:rPr>
              <a:t>How do we know this?</a:t>
            </a:r>
          </a:p>
          <a:p>
            <a:r>
              <a:rPr lang="en-US" sz="2400" dirty="0">
                <a:sym typeface="Symbol"/>
              </a:rPr>
              <a:t>Problem: all </a:t>
            </a:r>
            <a:r>
              <a:rPr lang="en-US" sz="2400" b="1" dirty="0">
                <a:sym typeface="Symbol"/>
              </a:rPr>
              <a:t>known</a:t>
            </a:r>
            <a:r>
              <a:rPr lang="en-US" sz="2400" dirty="0">
                <a:sym typeface="Symbol"/>
              </a:rPr>
              <a:t> physical laws treat them equally</a:t>
            </a:r>
          </a:p>
          <a:p>
            <a:pPr lvl="1"/>
            <a:r>
              <a:rPr lang="en-US" sz="2000" dirty="0">
                <a:sym typeface="Symbol"/>
              </a:rPr>
              <a:t>(more or less)</a:t>
            </a:r>
          </a:p>
          <a:p>
            <a:pPr lvl="1"/>
            <a:r>
              <a:rPr lang="en-US" sz="2000" dirty="0">
                <a:sym typeface="Symbol"/>
              </a:rPr>
              <a:t>Where did matter come from?</a:t>
            </a:r>
          </a:p>
          <a:p>
            <a:pPr lvl="1"/>
            <a:r>
              <a:rPr lang="en-US" sz="2000" dirty="0">
                <a:sym typeface="Symbol"/>
              </a:rPr>
              <a:t>Where did anti-matter go?</a:t>
            </a:r>
          </a:p>
          <a:p>
            <a:pPr lvl="1"/>
            <a:r>
              <a:rPr lang="en-US" sz="2000" b="1" dirty="0">
                <a:sym typeface="Symbol"/>
              </a:rPr>
              <a:t>There must be processes that favor matter over anti-matter</a:t>
            </a:r>
          </a:p>
          <a:p>
            <a:r>
              <a:rPr lang="en-US" sz="2400" dirty="0">
                <a:sym typeface="Symbol"/>
              </a:rPr>
              <a:t>Baryon Asymmetry of the Universe (BAU)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A81F8D-0FE1-4115-97F0-43A2C41DD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2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428754"/>
            <a:ext cx="3343275" cy="20859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199" y="3733800"/>
            <a:ext cx="3343275" cy="2085975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>
            <a:off x="6172199" y="3733800"/>
            <a:ext cx="3343275" cy="20859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6172199" y="3733800"/>
            <a:ext cx="3343275" cy="20859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785887" y="4453621"/>
            <a:ext cx="404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1705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 of anything?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9A826-065E-47C8-8E1D-7925CD0D6F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4063" y="1447804"/>
            <a:ext cx="4808537" cy="47291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We have lots of work to do…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562600" y="1676400"/>
          <a:ext cx="3820144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76E54D-58A2-442E-A61B-426A403FE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3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266602" y="4114800"/>
            <a:ext cx="1583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Dark Energy</a:t>
            </a:r>
          </a:p>
          <a:p>
            <a:pPr algn="ctr"/>
            <a:r>
              <a:rPr lang="en-US" dirty="0"/>
              <a:t>(No idea)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51222" y="1505552"/>
            <a:ext cx="3785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Everything we know and understand*</a:t>
            </a:r>
            <a:endParaRPr lang="en-US" sz="1600" b="1" dirty="0"/>
          </a:p>
          <a:p>
            <a:r>
              <a:rPr lang="en-US" b="1" dirty="0"/>
              <a:t>Normal Matter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7149260" y="2175882"/>
            <a:ext cx="117342" cy="5673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830115" y="5867285"/>
            <a:ext cx="38322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* No idea where it came from</a:t>
            </a:r>
          </a:p>
          <a:p>
            <a:r>
              <a:rPr lang="en-US" sz="1600" dirty="0"/>
              <a:t>* Most is too complex to fully describe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B67CBB-F5C4-4A07-8625-EB91BC3E84DC}"/>
              </a:ext>
            </a:extLst>
          </p:cNvPr>
          <p:cNvSpPr txBox="1"/>
          <p:nvPr/>
        </p:nvSpPr>
        <p:spPr>
          <a:xfrm>
            <a:off x="5873666" y="3429000"/>
            <a:ext cx="128913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Dark Matter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(Some ideas,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nothing yet)</a:t>
            </a:r>
          </a:p>
        </p:txBody>
      </p:sp>
    </p:spTree>
    <p:extLst>
      <p:ext uri="{BB962C8B-B14F-4D97-AF65-F5344CB8AC3E}">
        <p14:creationId xmlns:p14="http://schemas.microsoft.com/office/powerpoint/2010/main" val="221466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754063" y="1447804"/>
                <a:ext cx="4656137" cy="499427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 : particle</a:t>
                </a:r>
                <a:r>
                  <a:rPr lang="en-US" dirty="0">
                    <a:sym typeface="Wingdings" panose="05000000000000000000" pitchFamily="2" charset="2"/>
                  </a:rPr>
                  <a:t> </a:t>
                </a:r>
                <a:r>
                  <a:rPr lang="en-US" dirty="0">
                    <a:sym typeface="Wingdings 3" panose="05040102010807070707" pitchFamily="18" charset="2"/>
                  </a:rPr>
                  <a:t> anti-particle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Charge conjugation symmetry operation</a:t>
                </a:r>
              </a:p>
              <a:p>
                <a:r>
                  <a:rPr lang="en-US" dirty="0"/>
                  <a:t>Nearly all physical laws are identical under C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𝑑𝑆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754063" y="1447804"/>
                <a:ext cx="4656137" cy="4994275"/>
              </a:xfrm>
              <a:blipFill>
                <a:blip r:embed="rId2"/>
                <a:stretch>
                  <a:fillRect l="-2356" t="-2442" r="-2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4</a:t>
            </a:fld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6096000" y="3564523"/>
            <a:ext cx="3505200" cy="0"/>
          </a:xfrm>
          <a:prstGeom prst="line">
            <a:avLst/>
          </a:prstGeom>
          <a:ln w="57150">
            <a:solidFill>
              <a:srgbClr val="7677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9609140" y="3395246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 “Mirror”</a:t>
            </a:r>
          </a:p>
        </p:txBody>
      </p:sp>
      <p:pic>
        <p:nvPicPr>
          <p:cNvPr id="14340" name="Picture 4" descr="http://campus.mst.edu/physics/courses/1135lab/LabPhotos/oscillatory_motion_lab/Lab_pendulum_period_pasc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709" y="1089902"/>
            <a:ext cx="2357782" cy="203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9709" y="3984126"/>
            <a:ext cx="2362200" cy="20383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9177684" y="1527894"/>
                <a:ext cx="1279260" cy="9106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7684" y="1527894"/>
                <a:ext cx="1279260" cy="9106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9046541" y="4523984"/>
                <a:ext cx="1279260" cy="9106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6541" y="4523984"/>
                <a:ext cx="1279260" cy="9106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459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4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063" y="1524005"/>
            <a:ext cx="4656137" cy="518159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If the universe was C symmetric, there could be no BAU!</a:t>
            </a:r>
          </a:p>
          <a:p>
            <a:r>
              <a:rPr lang="en-US" dirty="0"/>
              <a:t>Can relate to microscopic particle processes </a:t>
            </a:r>
          </a:p>
          <a:p>
            <a:pPr lvl="1"/>
            <a:r>
              <a:rPr lang="en-US" b="1" dirty="0"/>
              <a:t>C-violating processes are necessary for the BAU</a:t>
            </a:r>
            <a:endParaRPr lang="en-US" dirty="0"/>
          </a:p>
          <a:p>
            <a:pPr lvl="1"/>
            <a:r>
              <a:rPr lang="en-US" dirty="0"/>
              <a:t>Any process that creates matter would destroy anti-matter at the same rate</a:t>
            </a:r>
          </a:p>
          <a:p>
            <a:r>
              <a:rPr lang="en-US" i="1" dirty="0"/>
              <a:t>Let’s search for fundamental symmetry violations!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5</a:t>
            </a:fld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04B0ABF-86D9-48E6-B6EC-6206B8AF3AB1}"/>
              </a:ext>
            </a:extLst>
          </p:cNvPr>
          <p:cNvSpPr/>
          <p:nvPr/>
        </p:nvSpPr>
        <p:spPr>
          <a:xfrm>
            <a:off x="6319036" y="2279412"/>
            <a:ext cx="552450" cy="533400"/>
          </a:xfrm>
          <a:prstGeom prst="ellipse">
            <a:avLst/>
          </a:prstGeom>
          <a:solidFill>
            <a:srgbClr val="0090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A213D35-6AA9-4ED2-BA3B-ADB71EA0B0C8}"/>
              </a:ext>
            </a:extLst>
          </p:cNvPr>
          <p:cNvSpPr txBox="1"/>
          <p:nvPr/>
        </p:nvSpPr>
        <p:spPr>
          <a:xfrm>
            <a:off x="6397130" y="2307991"/>
            <a:ext cx="396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</a:rPr>
              <a:t>A</a:t>
            </a:r>
            <a:endParaRPr lang="en-US" sz="2400" b="1" baseline="30000" dirty="0">
              <a:solidFill>
                <a:srgbClr val="FFFFFF"/>
              </a:solidFill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DCFAB77-5C9D-4354-B8D2-FC958D9EF7AB}"/>
              </a:ext>
            </a:extLst>
          </p:cNvPr>
          <p:cNvSpPr/>
          <p:nvPr/>
        </p:nvSpPr>
        <p:spPr>
          <a:xfrm>
            <a:off x="8637573" y="1774591"/>
            <a:ext cx="552450" cy="533400"/>
          </a:xfrm>
          <a:prstGeom prst="ellipse">
            <a:avLst/>
          </a:prstGeom>
          <a:solidFill>
            <a:srgbClr val="FF6C0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FFF25D8-67ED-4D94-93E8-D15BCDD79C2E}"/>
              </a:ext>
            </a:extLst>
          </p:cNvPr>
          <p:cNvSpPr/>
          <p:nvPr/>
        </p:nvSpPr>
        <p:spPr>
          <a:xfrm>
            <a:off x="8731894" y="1828391"/>
            <a:ext cx="3914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X</a:t>
            </a:r>
            <a:endParaRPr lang="en-US" sz="2400" b="1" baseline="30000" dirty="0">
              <a:solidFill>
                <a:schemeClr val="bg1"/>
              </a:solidFill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2DCF6ED-CFF7-4987-8242-E08DF2F516AA}"/>
              </a:ext>
            </a:extLst>
          </p:cNvPr>
          <p:cNvSpPr/>
          <p:nvPr/>
        </p:nvSpPr>
        <p:spPr>
          <a:xfrm>
            <a:off x="8637573" y="2812812"/>
            <a:ext cx="552450" cy="533400"/>
          </a:xfrm>
          <a:prstGeom prst="ellipse">
            <a:avLst/>
          </a:prstGeom>
          <a:solidFill>
            <a:srgbClr val="FF6C0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EF54F53-B5EF-4DB2-96A6-1AF5FCBD57DB}"/>
              </a:ext>
            </a:extLst>
          </p:cNvPr>
          <p:cNvSpPr/>
          <p:nvPr/>
        </p:nvSpPr>
        <p:spPr>
          <a:xfrm>
            <a:off x="8718236" y="2860440"/>
            <a:ext cx="380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Y</a:t>
            </a:r>
            <a:endParaRPr lang="en-US" sz="2400" b="1" baseline="30000" dirty="0">
              <a:solidFill>
                <a:schemeClr val="bg1"/>
              </a:solidFill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E430FDF-BBAA-4821-961D-95623B944AE9}"/>
              </a:ext>
            </a:extLst>
          </p:cNvPr>
          <p:cNvCxnSpPr>
            <a:stCxn id="56" idx="6"/>
            <a:endCxn id="58" idx="2"/>
          </p:cNvCxnSpPr>
          <p:nvPr/>
        </p:nvCxnSpPr>
        <p:spPr>
          <a:xfrm flipV="1">
            <a:off x="6871486" y="2041291"/>
            <a:ext cx="1766087" cy="5048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813089B-6216-44DB-9FED-E32D9F1DEA3B}"/>
              </a:ext>
            </a:extLst>
          </p:cNvPr>
          <p:cNvCxnSpPr>
            <a:stCxn id="56" idx="6"/>
            <a:endCxn id="60" idx="2"/>
          </p:cNvCxnSpPr>
          <p:nvPr/>
        </p:nvCxnSpPr>
        <p:spPr>
          <a:xfrm>
            <a:off x="6871486" y="2546112"/>
            <a:ext cx="1766087" cy="533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CD5BE6D7-24EF-40A8-8FFC-4135FE6AC160}"/>
              </a:ext>
            </a:extLst>
          </p:cNvPr>
          <p:cNvSpPr/>
          <p:nvPr/>
        </p:nvSpPr>
        <p:spPr>
          <a:xfrm>
            <a:off x="6324600" y="5094344"/>
            <a:ext cx="552450" cy="533400"/>
          </a:xfrm>
          <a:prstGeom prst="ellipse">
            <a:avLst/>
          </a:prstGeom>
          <a:solidFill>
            <a:srgbClr val="FF6C0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D2D0917-9F47-4BB7-A2FB-773406888DA6}"/>
              </a:ext>
            </a:extLst>
          </p:cNvPr>
          <p:cNvSpPr txBox="1"/>
          <p:nvPr/>
        </p:nvSpPr>
        <p:spPr>
          <a:xfrm>
            <a:off x="6402694" y="5122923"/>
            <a:ext cx="396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</a:rPr>
              <a:t>A</a:t>
            </a:r>
            <a:endParaRPr lang="en-US" sz="2400" b="1" baseline="30000" dirty="0">
              <a:solidFill>
                <a:srgbClr val="FFFFFF"/>
              </a:solidFill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08A945F3-F23F-4F99-9283-0E8E979FB0CB}"/>
              </a:ext>
            </a:extLst>
          </p:cNvPr>
          <p:cNvSpPr/>
          <p:nvPr/>
        </p:nvSpPr>
        <p:spPr>
          <a:xfrm>
            <a:off x="8643137" y="4589523"/>
            <a:ext cx="552450" cy="533400"/>
          </a:xfrm>
          <a:prstGeom prst="ellipse">
            <a:avLst/>
          </a:prstGeom>
          <a:solidFill>
            <a:srgbClr val="0090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222D327-0BB3-4F2A-B3E2-87F09791EEFB}"/>
              </a:ext>
            </a:extLst>
          </p:cNvPr>
          <p:cNvSpPr/>
          <p:nvPr/>
        </p:nvSpPr>
        <p:spPr>
          <a:xfrm>
            <a:off x="8737458" y="4643323"/>
            <a:ext cx="3914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X</a:t>
            </a:r>
            <a:endParaRPr lang="en-US" sz="2400" b="1" baseline="30000" dirty="0">
              <a:solidFill>
                <a:schemeClr val="bg1"/>
              </a:solidFill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4DA3A4C-CEA5-4991-AFB5-3753076764C2}"/>
              </a:ext>
            </a:extLst>
          </p:cNvPr>
          <p:cNvSpPr/>
          <p:nvPr/>
        </p:nvSpPr>
        <p:spPr>
          <a:xfrm>
            <a:off x="8643137" y="5627744"/>
            <a:ext cx="552450" cy="533400"/>
          </a:xfrm>
          <a:prstGeom prst="ellipse">
            <a:avLst/>
          </a:prstGeom>
          <a:solidFill>
            <a:srgbClr val="0090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EBB1B63-1D84-43FA-B87A-4E62ABDC9566}"/>
              </a:ext>
            </a:extLst>
          </p:cNvPr>
          <p:cNvSpPr/>
          <p:nvPr/>
        </p:nvSpPr>
        <p:spPr>
          <a:xfrm>
            <a:off x="8723800" y="5675372"/>
            <a:ext cx="380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Y</a:t>
            </a:r>
            <a:endParaRPr lang="en-US" sz="2400" b="1" baseline="30000" dirty="0">
              <a:solidFill>
                <a:schemeClr val="bg1"/>
              </a:solidFill>
            </a:endParaRP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2007EEBC-F0DE-4831-A813-8069ECF2A1AD}"/>
              </a:ext>
            </a:extLst>
          </p:cNvPr>
          <p:cNvCxnSpPr>
            <a:stCxn id="64" idx="6"/>
            <a:endCxn id="66" idx="2"/>
          </p:cNvCxnSpPr>
          <p:nvPr/>
        </p:nvCxnSpPr>
        <p:spPr>
          <a:xfrm flipV="1">
            <a:off x="6877050" y="4856223"/>
            <a:ext cx="1766087" cy="5048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EDB8B307-DA7B-4765-A065-F189BC8D07E0}"/>
              </a:ext>
            </a:extLst>
          </p:cNvPr>
          <p:cNvCxnSpPr>
            <a:stCxn id="64" idx="6"/>
            <a:endCxn id="68" idx="2"/>
          </p:cNvCxnSpPr>
          <p:nvPr/>
        </p:nvCxnSpPr>
        <p:spPr>
          <a:xfrm>
            <a:off x="6877050" y="5361044"/>
            <a:ext cx="1766087" cy="533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36B905E-6BEE-4FFE-8266-2BFDD7EC3B62}"/>
              </a:ext>
            </a:extLst>
          </p:cNvPr>
          <p:cNvCxnSpPr/>
          <p:nvPr/>
        </p:nvCxnSpPr>
        <p:spPr>
          <a:xfrm>
            <a:off x="6509937" y="2386861"/>
            <a:ext cx="165886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7890525-3F43-42C1-A63C-27E61901551C}"/>
              </a:ext>
            </a:extLst>
          </p:cNvPr>
          <p:cNvCxnSpPr/>
          <p:nvPr/>
        </p:nvCxnSpPr>
        <p:spPr>
          <a:xfrm>
            <a:off x="8843962" y="4713344"/>
            <a:ext cx="165886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0CFBBEEF-6CBC-4C7D-9459-65E511ED47FF}"/>
              </a:ext>
            </a:extLst>
          </p:cNvPr>
          <p:cNvCxnSpPr/>
          <p:nvPr/>
        </p:nvCxnSpPr>
        <p:spPr>
          <a:xfrm>
            <a:off x="8824914" y="5751569"/>
            <a:ext cx="165886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03E403B-678F-49E9-B638-4E71A766EB78}"/>
              </a:ext>
            </a:extLst>
          </p:cNvPr>
          <p:cNvCxnSpPr/>
          <p:nvPr/>
        </p:nvCxnSpPr>
        <p:spPr>
          <a:xfrm>
            <a:off x="6096000" y="3934467"/>
            <a:ext cx="3505200" cy="0"/>
          </a:xfrm>
          <a:prstGeom prst="line">
            <a:avLst/>
          </a:prstGeom>
          <a:ln w="57150">
            <a:solidFill>
              <a:srgbClr val="7677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FE6A61CE-97F7-460C-8CB0-F869A1F8BFBF}"/>
              </a:ext>
            </a:extLst>
          </p:cNvPr>
          <p:cNvSpPr txBox="1"/>
          <p:nvPr/>
        </p:nvSpPr>
        <p:spPr>
          <a:xfrm>
            <a:off x="9609140" y="376519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 “Mirror”</a:t>
            </a:r>
          </a:p>
        </p:txBody>
      </p:sp>
    </p:spTree>
    <p:extLst>
      <p:ext uri="{BB962C8B-B14F-4D97-AF65-F5344CB8AC3E}">
        <p14:creationId xmlns:p14="http://schemas.microsoft.com/office/powerpoint/2010/main" val="266667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/>
      <p:bldP spid="66" grpId="0" animBg="1"/>
      <p:bldP spid="67" grpId="0"/>
      <p:bldP spid="68" grpId="0" animBg="1"/>
      <p:bldP spid="69" grpId="0"/>
      <p:bldP spid="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for Symmetry Violation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“Direct” approach – see if new particles violate symmetries</a:t>
            </a:r>
          </a:p>
          <a:p>
            <a:pPr lvl="1"/>
            <a:r>
              <a:rPr lang="en-US" dirty="0"/>
              <a:t>Make new particle at a collider like LHC</a:t>
            </a:r>
          </a:p>
          <a:p>
            <a:pPr lvl="1"/>
            <a:r>
              <a:rPr lang="en-US" dirty="0"/>
              <a:t>Does this particle decay into more matter than anti-matter?</a:t>
            </a:r>
          </a:p>
          <a:p>
            <a:r>
              <a:rPr lang="en-US" dirty="0"/>
              <a:t>Active area of research, including at Caltech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62600" y="2326569"/>
            <a:ext cx="4656138" cy="297162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862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for Symmetry Violation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063" y="1447804"/>
            <a:ext cx="4656137" cy="5181596"/>
          </a:xfrm>
        </p:spPr>
        <p:txBody>
          <a:bodyPr>
            <a:normAutofit/>
          </a:bodyPr>
          <a:lstStyle/>
          <a:p>
            <a:r>
              <a:rPr lang="en-US" dirty="0"/>
              <a:t>“Indirect” approach – see if particles </a:t>
            </a:r>
            <a:r>
              <a:rPr lang="en-US" i="1" dirty="0"/>
              <a:t>that we already know about</a:t>
            </a:r>
            <a:r>
              <a:rPr lang="en-US" dirty="0"/>
              <a:t> violate these symmetries</a:t>
            </a:r>
          </a:p>
          <a:p>
            <a:pPr lvl="1"/>
            <a:r>
              <a:rPr lang="en-US" dirty="0"/>
              <a:t>Neutrinos? Electrons? Nuclei? Neutrons?</a:t>
            </a:r>
          </a:p>
          <a:p>
            <a:pPr lvl="1"/>
            <a:r>
              <a:rPr lang="en-US" dirty="0"/>
              <a:t>Looking for small effects</a:t>
            </a:r>
          </a:p>
          <a:p>
            <a:pPr lvl="1"/>
            <a:r>
              <a:rPr lang="en-US" dirty="0"/>
              <a:t>Typically low energy, “precision measurements”</a:t>
            </a:r>
          </a:p>
          <a:p>
            <a:r>
              <a:rPr lang="en-US" dirty="0"/>
              <a:t>Active area of research, including at Caltech</a:t>
            </a:r>
          </a:p>
          <a:p>
            <a:pPr lvl="1"/>
            <a:r>
              <a:rPr lang="en-US" dirty="0"/>
              <a:t>(This is what I do!)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7</a:t>
            </a:fld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6794782-E54A-4AEA-8298-66B8652381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62600" y="2351227"/>
            <a:ext cx="4656138" cy="29223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198C7B-48D2-4613-88A3-D29946DB1D15}"/>
              </a:ext>
            </a:extLst>
          </p:cNvPr>
          <p:cNvSpPr txBox="1"/>
          <p:nvPr/>
        </p:nvSpPr>
        <p:spPr>
          <a:xfrm>
            <a:off x="6858000" y="5410200"/>
            <a:ext cx="2122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DUNE Experiment</a:t>
            </a:r>
          </a:p>
        </p:txBody>
      </p:sp>
    </p:spTree>
    <p:extLst>
      <p:ext uri="{BB962C8B-B14F-4D97-AF65-F5344CB8AC3E}">
        <p14:creationId xmlns:p14="http://schemas.microsoft.com/office/powerpoint/2010/main" val="2470620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Symmetry Violations at Low Energy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754063" y="1519237"/>
            <a:ext cx="5014957" cy="4729163"/>
          </a:xfrm>
        </p:spPr>
        <p:txBody>
          <a:bodyPr/>
          <a:lstStyle/>
          <a:p>
            <a:r>
              <a:rPr lang="en-US" dirty="0"/>
              <a:t>Parity symmetry</a:t>
            </a:r>
          </a:p>
          <a:p>
            <a:pPr lvl="1"/>
            <a:r>
              <a:rPr lang="en-US" dirty="0"/>
              <a:t>P : (x, y, z) </a:t>
            </a:r>
            <a:r>
              <a:rPr lang="en-US" dirty="0">
                <a:sym typeface="Wingdings" panose="05000000000000000000" pitchFamily="2" charset="2"/>
              </a:rPr>
              <a:t> (-x, -y, -z)</a:t>
            </a:r>
          </a:p>
          <a:p>
            <a:r>
              <a:rPr lang="en-US" dirty="0"/>
              <a:t>Weak nuclear force violates P symmetry!</a:t>
            </a:r>
          </a:p>
          <a:p>
            <a:pPr lvl="1"/>
            <a:r>
              <a:rPr lang="en-US" dirty="0"/>
              <a:t>Only the weak force!*</a:t>
            </a:r>
          </a:p>
          <a:p>
            <a:r>
              <a:rPr lang="en-US" dirty="0"/>
              <a:t>Discovered experimentally in 1957 by Chen-</a:t>
            </a:r>
            <a:r>
              <a:rPr lang="en-US" dirty="0" err="1"/>
              <a:t>Shiung</a:t>
            </a:r>
            <a:r>
              <a:rPr lang="en-US" dirty="0"/>
              <a:t> Wu</a:t>
            </a:r>
          </a:p>
          <a:p>
            <a:r>
              <a:rPr lang="en-US" dirty="0"/>
              <a:t>Several other symmetries violations discovered later in other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8</a:t>
            </a:fld>
            <a:endParaRPr lang="en-US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08090" y="3793760"/>
            <a:ext cx="2267800" cy="216603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58166" y="6019800"/>
            <a:ext cx="26144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Chien-Shiung</a:t>
            </a:r>
            <a:r>
              <a:rPr lang="en-US" sz="1600" dirty="0"/>
              <a:t> Wu (</a:t>
            </a:r>
            <a:r>
              <a:rPr lang="ja-JP" altLang="en-US" sz="1600" dirty="0"/>
              <a:t>吴健雄</a:t>
            </a:r>
            <a:r>
              <a:rPr lang="en-US" altLang="ja-JP" sz="1600" dirty="0"/>
              <a:t>)</a:t>
            </a:r>
          </a:p>
          <a:p>
            <a:pPr algn="ctr"/>
            <a:r>
              <a:rPr lang="en-US" altLang="ja-JP" sz="1600" dirty="0"/>
              <a:t>1912-1997</a:t>
            </a:r>
            <a:endParaRPr lang="en-US" sz="1600" dirty="0"/>
          </a:p>
        </p:txBody>
      </p:sp>
      <p:pic>
        <p:nvPicPr>
          <p:cNvPr id="17" name="Picture 4" descr="http://campus.mst.edu/physics/courses/1135lab/LabPhotos/oscillatory_motion_lab/Lab_pendulum_period_pasc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2" y="1646494"/>
            <a:ext cx="1735467" cy="149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24600" y="3151962"/>
                <a:ext cx="1220975" cy="3532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𝜋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ra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3151962"/>
                <a:ext cx="1220975" cy="353238"/>
              </a:xfrm>
              <a:prstGeom prst="rect">
                <a:avLst/>
              </a:prstGeom>
              <a:blipFill>
                <a:blip r:embed="rId4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4" descr="http://campus.mst.edu/physics/courses/1135lab/LabPhotos/oscillatory_motion_lab/Lab_pendulum_period_pasc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70430" y="1642580"/>
            <a:ext cx="1735570" cy="149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03E403B-678F-49E9-B638-4E71A766EB78}"/>
              </a:ext>
            </a:extLst>
          </p:cNvPr>
          <p:cNvCxnSpPr/>
          <p:nvPr/>
        </p:nvCxnSpPr>
        <p:spPr>
          <a:xfrm>
            <a:off x="8001000" y="1408001"/>
            <a:ext cx="0" cy="1912105"/>
          </a:xfrm>
          <a:prstGeom prst="line">
            <a:avLst/>
          </a:prstGeom>
          <a:ln w="57150">
            <a:solidFill>
              <a:srgbClr val="7677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01000" y="1295400"/>
            <a:ext cx="791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Mirror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48200" y="6488668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*So far…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456425" y="3151962"/>
                <a:ext cx="1220975" cy="3532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𝜋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ra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6425" y="3151962"/>
                <a:ext cx="1220975" cy="353238"/>
              </a:xfrm>
              <a:prstGeom prst="rect">
                <a:avLst/>
              </a:prstGeom>
              <a:blipFill>
                <a:blip r:embed="rId5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108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Parity Violation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9</a:t>
            </a:fld>
            <a:endParaRPr lang="en-US"/>
          </a:p>
        </p:txBody>
      </p:sp>
      <p:pic>
        <p:nvPicPr>
          <p:cNvPr id="8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0" y="1354336"/>
            <a:ext cx="5984808" cy="48768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023F0E1-2369-4A99-82FE-0837F2ABDD52}"/>
              </a:ext>
            </a:extLst>
          </p:cNvPr>
          <p:cNvGrpSpPr/>
          <p:nvPr/>
        </p:nvGrpSpPr>
        <p:grpSpPr>
          <a:xfrm>
            <a:off x="5486400" y="2725936"/>
            <a:ext cx="1981200" cy="1981200"/>
            <a:chOff x="1447800" y="2286000"/>
            <a:chExt cx="548640" cy="54864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4F1D530-9ECE-40F6-AB3F-6A904DEB82C8}"/>
                </a:ext>
              </a:extLst>
            </p:cNvPr>
            <p:cNvCxnSpPr>
              <a:cxnSpLocks/>
            </p:cNvCxnSpPr>
            <p:nvPr/>
          </p:nvCxnSpPr>
          <p:spPr>
            <a:xfrm>
              <a:off x="1447800" y="2286000"/>
              <a:ext cx="548640" cy="548640"/>
            </a:xfrm>
            <a:prstGeom prst="line">
              <a:avLst/>
            </a:prstGeom>
            <a:ln w="76200">
              <a:solidFill>
                <a:srgbClr val="CF0A2C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D140DFB-7F0A-481D-9C68-227829F4E3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47800" y="2286000"/>
              <a:ext cx="548640" cy="548640"/>
            </a:xfrm>
            <a:prstGeom prst="line">
              <a:avLst/>
            </a:prstGeom>
            <a:ln w="76200">
              <a:solidFill>
                <a:srgbClr val="CF0A2C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785896" y="5215473"/>
                <a:ext cx="28554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Symbol" panose="05050102010706020507" pitchFamily="18" charset="2"/>
                  </a:rPr>
                  <a:t>b</a:t>
                </a:r>
                <a:r>
                  <a:rPr lang="en-US" dirty="0"/>
                  <a:t>-decay 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896" y="5215473"/>
                <a:ext cx="2855462" cy="369332"/>
              </a:xfrm>
              <a:prstGeom prst="rect">
                <a:avLst/>
              </a:prstGeom>
              <a:blipFill>
                <a:blip r:embed="rId3"/>
                <a:stretch>
                  <a:fillRect l="-1923" t="-11667" r="-5342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905000" y="4859536"/>
                <a:ext cx="26172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𝐶𝑜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→ </m:t>
                          </m:r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sPre>
                        </m:e>
                      </m:sPre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4859536"/>
                <a:ext cx="2617255" cy="369332"/>
              </a:xfrm>
              <a:prstGeom prst="rect">
                <a:avLst/>
              </a:prstGeom>
              <a:blipFill>
                <a:blip r:embed="rId4"/>
                <a:stretch>
                  <a:fillRect r="-5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54065" y="5719941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Question: What outcome would have shown that this process </a:t>
            </a:r>
            <a:r>
              <a:rPr lang="en-US" i="1" dirty="0"/>
              <a:t>does not </a:t>
            </a:r>
            <a:r>
              <a:rPr lang="en-US" dirty="0"/>
              <a:t>violate P?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4210E3-22DC-4DED-96F3-B55FF0EA494E}"/>
              </a:ext>
            </a:extLst>
          </p:cNvPr>
          <p:cNvSpPr/>
          <p:nvPr/>
        </p:nvSpPr>
        <p:spPr>
          <a:xfrm>
            <a:off x="4993891" y="1219200"/>
            <a:ext cx="3434146" cy="4307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0DA831-00EB-4BC8-85FE-C6F6FE173BDF}"/>
              </a:ext>
            </a:extLst>
          </p:cNvPr>
          <p:cNvSpPr/>
          <p:nvPr/>
        </p:nvSpPr>
        <p:spPr>
          <a:xfrm>
            <a:off x="6275457" y="3079742"/>
            <a:ext cx="2433571" cy="3210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0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90F165-B98A-41F8-8B55-C778B870C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970" y="1219204"/>
            <a:ext cx="2964864" cy="40386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EDMs violate symmetries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05400" y="4945559"/>
            <a:ext cx="4940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ymbol"/>
              </a:rPr>
              <a:t></a:t>
            </a:r>
            <a:endParaRPr lang="en-US" sz="4400" b="1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097F3-B8A7-4D9E-B103-18590C71A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10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23F0E1-2369-4A99-82FE-0837F2ABDD52}"/>
              </a:ext>
            </a:extLst>
          </p:cNvPr>
          <p:cNvGrpSpPr/>
          <p:nvPr/>
        </p:nvGrpSpPr>
        <p:grpSpPr>
          <a:xfrm>
            <a:off x="5562600" y="2362200"/>
            <a:ext cx="1066800" cy="1066800"/>
            <a:chOff x="1447800" y="2286000"/>
            <a:chExt cx="548640" cy="54864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4F1D530-9ECE-40F6-AB3F-6A904DEB82C8}"/>
                </a:ext>
              </a:extLst>
            </p:cNvPr>
            <p:cNvCxnSpPr>
              <a:cxnSpLocks/>
            </p:cNvCxnSpPr>
            <p:nvPr/>
          </p:nvCxnSpPr>
          <p:spPr>
            <a:xfrm>
              <a:off x="1447800" y="2286000"/>
              <a:ext cx="548640" cy="548640"/>
            </a:xfrm>
            <a:prstGeom prst="line">
              <a:avLst/>
            </a:prstGeom>
            <a:ln w="76200">
              <a:solidFill>
                <a:srgbClr val="CF0A2C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D140DFB-7F0A-481D-9C68-227829F4E3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47800" y="2286000"/>
              <a:ext cx="548640" cy="548640"/>
            </a:xfrm>
            <a:prstGeom prst="line">
              <a:avLst/>
            </a:prstGeom>
            <a:ln w="76200">
              <a:solidFill>
                <a:srgbClr val="CF0A2C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91F4C02-C0CA-473A-9CE5-E2829EBE5594}"/>
              </a:ext>
            </a:extLst>
          </p:cNvPr>
          <p:cNvSpPr/>
          <p:nvPr/>
        </p:nvSpPr>
        <p:spPr>
          <a:xfrm>
            <a:off x="5105400" y="1219200"/>
            <a:ext cx="2057400" cy="4343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43000" y="5646003"/>
            <a:ext cx="8686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EDMs violate P… and more!</a:t>
            </a:r>
          </a:p>
          <a:p>
            <a:pPr algn="ctr"/>
            <a:r>
              <a:rPr lang="en-US" sz="2000" b="1" i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Violate the same symmetries needed to explain the BAU !</a:t>
            </a:r>
          </a:p>
          <a:p>
            <a:pPr algn="ctr"/>
            <a:r>
              <a:rPr lang="en-US" sz="2000" b="1" i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Must come from new high energy physics !!</a:t>
            </a:r>
          </a:p>
        </p:txBody>
      </p:sp>
    </p:spTree>
    <p:extLst>
      <p:ext uri="{BB962C8B-B14F-4D97-AF65-F5344CB8AC3E}">
        <p14:creationId xmlns:p14="http://schemas.microsoft.com/office/powerpoint/2010/main" val="405201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this happen?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54064" y="1447804"/>
            <a:ext cx="4374076" cy="47291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How can high energy particles change “low energy” properties?</a:t>
            </a:r>
          </a:p>
          <a:p>
            <a:r>
              <a:rPr lang="en-US" dirty="0"/>
              <a:t>Two important ideas from quantum field theory</a:t>
            </a:r>
          </a:p>
          <a:p>
            <a:pPr lvl="1"/>
            <a:r>
              <a:rPr lang="en-US" dirty="0"/>
              <a:t>Particles can be spontaneously created and destroyed</a:t>
            </a:r>
          </a:p>
          <a:p>
            <a:pPr lvl="1"/>
            <a:r>
              <a:rPr lang="en-US" dirty="0"/>
              <a:t>Physical properties arise by summing over all possible interactions</a:t>
            </a:r>
          </a:p>
          <a:p>
            <a:r>
              <a:rPr lang="en-US" dirty="0"/>
              <a:t>“Feynman Diagrams”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 flipH="1">
            <a:off x="6878745" y="3850750"/>
            <a:ext cx="1488417" cy="15299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>
            <a:off x="6993431" y="2091986"/>
            <a:ext cx="1447800" cy="859829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 rot="5400000" flipH="1">
            <a:off x="8859945" y="3865456"/>
            <a:ext cx="1488417" cy="1529906"/>
            <a:chOff x="8173901" y="3755763"/>
            <a:chExt cx="1488417" cy="152990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73901" y="3755763"/>
              <a:ext cx="1488417" cy="1529906"/>
            </a:xfrm>
            <a:prstGeom prst="rect">
              <a:avLst/>
            </a:prstGeom>
          </p:spPr>
        </p:pic>
        <p:grpSp>
          <p:nvGrpSpPr>
            <p:cNvPr id="20" name="Group 19"/>
            <p:cNvGrpSpPr/>
            <p:nvPr/>
          </p:nvGrpSpPr>
          <p:grpSpPr>
            <a:xfrm>
              <a:off x="8229600" y="4388129"/>
              <a:ext cx="334963" cy="265174"/>
              <a:chOff x="8191500" y="4388129"/>
              <a:chExt cx="334963" cy="265174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8229600" y="4388129"/>
                <a:ext cx="258763" cy="265174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Isosceles Triangle 16"/>
              <p:cNvSpPr/>
              <p:nvPr/>
            </p:nvSpPr>
            <p:spPr>
              <a:xfrm>
                <a:off x="8191500" y="4483188"/>
                <a:ext cx="76200" cy="88812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Isosceles Triangle 18"/>
              <p:cNvSpPr/>
              <p:nvPr/>
            </p:nvSpPr>
            <p:spPr>
              <a:xfrm rot="10800000">
                <a:off x="8450263" y="4483188"/>
                <a:ext cx="76200" cy="88812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7004943" y="2907268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  <a:r>
              <a:rPr lang="en-US" i="1" baseline="30000" dirty="0"/>
              <a:t>-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81467" y="2907268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  <a:r>
              <a:rPr lang="en-US" i="1" baseline="30000" dirty="0"/>
              <a:t>-</a:t>
            </a:r>
          </a:p>
        </p:txBody>
      </p:sp>
      <p:sp>
        <p:nvSpPr>
          <p:cNvPr id="23" name="TextBox 22"/>
          <p:cNvSpPr txBox="1"/>
          <p:nvPr/>
        </p:nvSpPr>
        <p:spPr>
          <a:xfrm flipH="1">
            <a:off x="7750173" y="1713326"/>
            <a:ext cx="331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ymbol" panose="05050102010706020507" pitchFamily="18" charset="2"/>
              </a:rPr>
              <a:t>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70356" y="1371600"/>
            <a:ext cx="4685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“electron interacting with electromagnetic field”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>
            <a:off x="5344815" y="4103985"/>
            <a:ext cx="1447800" cy="85982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944462" y="5311733"/>
            <a:ext cx="1390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Virtual photon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09009" y="5293853"/>
            <a:ext cx="1639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Virtual photon,</a:t>
            </a:r>
          </a:p>
          <a:p>
            <a:pPr algn="ctr"/>
            <a:r>
              <a:rPr lang="en-US" sz="1400" dirty="0"/>
              <a:t>electron/positron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F25D20-0A80-4E43-B848-CF9488B6BE97}"/>
              </a:ext>
            </a:extLst>
          </p:cNvPr>
          <p:cNvSpPr txBox="1"/>
          <p:nvPr/>
        </p:nvSpPr>
        <p:spPr>
          <a:xfrm>
            <a:off x="6688831" y="4347507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117DCC-EA8E-4157-982B-70898A0832C1}"/>
              </a:ext>
            </a:extLst>
          </p:cNvPr>
          <p:cNvSpPr txBox="1"/>
          <p:nvPr/>
        </p:nvSpPr>
        <p:spPr>
          <a:xfrm>
            <a:off x="8458200" y="4343400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+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6AA7BA-E36B-47FD-BB96-6778B918558D}"/>
              </a:ext>
            </a:extLst>
          </p:cNvPr>
          <p:cNvSpPr txBox="1"/>
          <p:nvPr/>
        </p:nvSpPr>
        <p:spPr>
          <a:xfrm>
            <a:off x="7369838" y="5985605"/>
            <a:ext cx="3281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+ … </a:t>
            </a:r>
            <a:r>
              <a:rPr lang="en-US" sz="2000" dirty="0"/>
              <a:t>(all other possibilities)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49D07BA-6018-49D0-B267-27934D6C2D29}"/>
              </a:ext>
            </a:extLst>
          </p:cNvPr>
          <p:cNvCxnSpPr/>
          <p:nvPr/>
        </p:nvCxnSpPr>
        <p:spPr>
          <a:xfrm>
            <a:off x="8961951" y="2514600"/>
            <a:ext cx="92234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C5FB597-8666-45CA-89FB-0D6990B0C71E}"/>
              </a:ext>
            </a:extLst>
          </p:cNvPr>
          <p:cNvSpPr txBox="1"/>
          <p:nvPr/>
        </p:nvSpPr>
        <p:spPr>
          <a:xfrm>
            <a:off x="9065491" y="2185427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98976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5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E5663AE-87CB-4EC4-AB33-B2870F1707D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33401" y="724350"/>
            <a:ext cx="9753600" cy="537164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FD1269-C72F-449B-B34A-A32E1B925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12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73D98E-BA09-4314-907B-C968EC273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752600"/>
            <a:ext cx="4458107" cy="282862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DF22FF-7889-4C8F-ACFF-959CE76FFDEC}"/>
              </a:ext>
            </a:extLst>
          </p:cNvPr>
          <p:cNvCxnSpPr>
            <a:cxnSpLocks/>
            <a:endCxn id="14" idx="0"/>
          </p:cNvCxnSpPr>
          <p:nvPr/>
        </p:nvCxnSpPr>
        <p:spPr>
          <a:xfrm flipH="1">
            <a:off x="4076700" y="1752600"/>
            <a:ext cx="876300" cy="1066800"/>
          </a:xfrm>
          <a:prstGeom prst="line">
            <a:avLst/>
          </a:prstGeom>
          <a:ln w="1905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77FACD16-4631-43FE-8863-768447011B0D}"/>
              </a:ext>
            </a:extLst>
          </p:cNvPr>
          <p:cNvSpPr/>
          <p:nvPr/>
        </p:nvSpPr>
        <p:spPr>
          <a:xfrm>
            <a:off x="3886200" y="2819400"/>
            <a:ext cx="381000" cy="304800"/>
          </a:xfrm>
          <a:prstGeom prst="rect">
            <a:avLst/>
          </a:prstGeom>
          <a:noFill/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D20CC2-1E54-4433-B4AD-5A05337C676D}"/>
              </a:ext>
            </a:extLst>
          </p:cNvPr>
          <p:cNvSpPr/>
          <p:nvPr/>
        </p:nvSpPr>
        <p:spPr>
          <a:xfrm>
            <a:off x="4952999" y="1752600"/>
            <a:ext cx="4458107" cy="2828624"/>
          </a:xfrm>
          <a:prstGeom prst="rect">
            <a:avLst/>
          </a:prstGeom>
          <a:noFill/>
          <a:ln w="762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D0F0CB-D7B8-4891-AA72-9174EAB96EEF}"/>
              </a:ext>
            </a:extLst>
          </p:cNvPr>
          <p:cNvCxnSpPr>
            <a:cxnSpLocks/>
            <a:endCxn id="14" idx="2"/>
          </p:cNvCxnSpPr>
          <p:nvPr/>
        </p:nvCxnSpPr>
        <p:spPr>
          <a:xfrm flipH="1" flipV="1">
            <a:off x="4076700" y="3124200"/>
            <a:ext cx="876298" cy="1457024"/>
          </a:xfrm>
          <a:prstGeom prst="line">
            <a:avLst/>
          </a:prstGeom>
          <a:ln w="1905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03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</a:t>
            </a:r>
            <a:r>
              <a:rPr lang="en-US" i="1" dirty="0"/>
              <a:t> </a:t>
            </a:r>
            <a:r>
              <a:rPr lang="en-US" dirty="0"/>
              <a:t>magnetic moment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063" y="1447803"/>
            <a:ext cx="4427537" cy="518159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“Cloud of virtual particles around electron modifies its properties”</a:t>
            </a:r>
          </a:p>
          <a:p>
            <a:r>
              <a:rPr lang="en-US" dirty="0"/>
              <a:t>Before quantum electrodynamics: electron magnetic moment</a:t>
            </a:r>
          </a:p>
          <a:p>
            <a:pPr marL="0" indent="0">
              <a:buNone/>
            </a:pPr>
            <a:endParaRPr lang="en-US" sz="4200" dirty="0"/>
          </a:p>
          <a:p>
            <a:r>
              <a:rPr lang="en-US" dirty="0"/>
              <a:t>Including “radiative corrections,” actually is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Shift in electro-magnetic properties of electron due to particle physics!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88717" y="4581140"/>
                <a:ext cx="3741345" cy="676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2.002 319 304 361 82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26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ℏ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717" y="4581140"/>
                <a:ext cx="3741345" cy="6766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https://www.nobelprize.org/nobel_prizes/physics/laureates/1999/phyfig6l99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040" y="2476086"/>
            <a:ext cx="3695700" cy="297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8906893" y="3254431"/>
            <a:ext cx="478723" cy="478398"/>
          </a:xfrm>
          <a:prstGeom prst="ellipse">
            <a:avLst/>
          </a:prstGeom>
          <a:solidFill>
            <a:srgbClr val="C8C8C8"/>
          </a:solidFill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598234" y="3361350"/>
            <a:ext cx="420624" cy="421005"/>
          </a:xfrm>
          <a:prstGeom prst="ellipse">
            <a:avLst/>
          </a:prstGeom>
          <a:solidFill>
            <a:srgbClr val="C8C8C8"/>
          </a:solidFill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5900739" y="2746270"/>
            <a:ext cx="877796" cy="838680"/>
            <a:chOff x="5911085" y="2169314"/>
            <a:chExt cx="877796" cy="838680"/>
          </a:xfrm>
        </p:grpSpPr>
        <p:grpSp>
          <p:nvGrpSpPr>
            <p:cNvPr id="11" name="Group 10"/>
            <p:cNvGrpSpPr/>
            <p:nvPr/>
          </p:nvGrpSpPr>
          <p:grpSpPr>
            <a:xfrm>
              <a:off x="5911085" y="2169314"/>
              <a:ext cx="827725" cy="810105"/>
              <a:chOff x="6373179" y="2953705"/>
              <a:chExt cx="827725" cy="810105"/>
            </a:xfrm>
          </p:grpSpPr>
          <p:cxnSp>
            <p:nvCxnSpPr>
              <p:cNvPr id="13" name="Curved Connector 12"/>
              <p:cNvCxnSpPr/>
              <p:nvPr/>
            </p:nvCxnSpPr>
            <p:spPr>
              <a:xfrm rot="16200000" flipH="1">
                <a:off x="6373179" y="2953705"/>
                <a:ext cx="137160" cy="137160"/>
              </a:xfrm>
              <a:prstGeom prst="curvedConnector3">
                <a:avLst/>
              </a:prstGeom>
              <a:ln w="28575">
                <a:solidFill>
                  <a:srgbClr val="CF0A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urved Connector 13"/>
              <p:cNvCxnSpPr/>
              <p:nvPr/>
            </p:nvCxnSpPr>
            <p:spPr>
              <a:xfrm rot="16200000" flipH="1">
                <a:off x="6511292" y="3089437"/>
                <a:ext cx="137160" cy="137160"/>
              </a:xfrm>
              <a:prstGeom prst="curvedConnector3">
                <a:avLst/>
              </a:prstGeom>
              <a:ln w="28575">
                <a:solidFill>
                  <a:srgbClr val="CF0A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urved Connector 14"/>
              <p:cNvCxnSpPr/>
              <p:nvPr/>
            </p:nvCxnSpPr>
            <p:spPr>
              <a:xfrm rot="16200000" flipH="1">
                <a:off x="6648451" y="3219452"/>
                <a:ext cx="137160" cy="137160"/>
              </a:xfrm>
              <a:prstGeom prst="curvedConnector3">
                <a:avLst/>
              </a:prstGeom>
              <a:ln w="28575">
                <a:solidFill>
                  <a:srgbClr val="CF0A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urved Connector 15"/>
              <p:cNvCxnSpPr/>
              <p:nvPr/>
            </p:nvCxnSpPr>
            <p:spPr>
              <a:xfrm rot="16200000" flipH="1">
                <a:off x="6786564" y="3355184"/>
                <a:ext cx="137160" cy="137160"/>
              </a:xfrm>
              <a:prstGeom prst="curvedConnector3">
                <a:avLst/>
              </a:prstGeom>
              <a:ln w="28575">
                <a:solidFill>
                  <a:srgbClr val="CF0A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urved Connector 16"/>
              <p:cNvCxnSpPr/>
              <p:nvPr/>
            </p:nvCxnSpPr>
            <p:spPr>
              <a:xfrm rot="16200000" flipH="1">
                <a:off x="6925631" y="3490918"/>
                <a:ext cx="137160" cy="137160"/>
              </a:xfrm>
              <a:prstGeom prst="curvedConnector3">
                <a:avLst/>
              </a:prstGeom>
              <a:ln w="28575">
                <a:solidFill>
                  <a:srgbClr val="CF0A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urved Connector 17"/>
              <p:cNvCxnSpPr/>
              <p:nvPr/>
            </p:nvCxnSpPr>
            <p:spPr>
              <a:xfrm rot="16200000" flipH="1">
                <a:off x="7063744" y="3626650"/>
                <a:ext cx="137160" cy="137160"/>
              </a:xfrm>
              <a:prstGeom prst="curvedConnector3">
                <a:avLst/>
              </a:prstGeom>
              <a:ln w="28575">
                <a:solidFill>
                  <a:srgbClr val="CF0A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Arrow Connector 11"/>
            <p:cNvCxnSpPr/>
            <p:nvPr/>
          </p:nvCxnSpPr>
          <p:spPr>
            <a:xfrm>
              <a:off x="6712681" y="2931794"/>
              <a:ext cx="76200" cy="76200"/>
            </a:xfrm>
            <a:prstGeom prst="straightConnector1">
              <a:avLst/>
            </a:prstGeom>
            <a:ln w="28575">
              <a:solidFill>
                <a:srgbClr val="CF0A2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5433668" y="2371693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F0A2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ymbol" panose="05050102010706020507" pitchFamily="18" charset="2"/>
              </a:rPr>
              <a:t>Photon</a:t>
            </a:r>
            <a:endParaRPr lang="en-US" sz="2000" dirty="0">
              <a:solidFill>
                <a:srgbClr val="CF0A2C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8703199" y="2611763"/>
            <a:ext cx="464411" cy="437201"/>
            <a:chOff x="6324470" y="2570793"/>
            <a:chExt cx="464411" cy="437201"/>
          </a:xfrm>
        </p:grpSpPr>
        <p:grpSp>
          <p:nvGrpSpPr>
            <p:cNvPr id="21" name="Group 20"/>
            <p:cNvGrpSpPr/>
            <p:nvPr/>
          </p:nvGrpSpPr>
          <p:grpSpPr>
            <a:xfrm>
              <a:off x="6324470" y="2570793"/>
              <a:ext cx="414340" cy="408626"/>
              <a:chOff x="6786564" y="3355184"/>
              <a:chExt cx="414340" cy="408626"/>
            </a:xfrm>
          </p:grpSpPr>
          <p:cxnSp>
            <p:nvCxnSpPr>
              <p:cNvPr id="23" name="Curved Connector 22"/>
              <p:cNvCxnSpPr/>
              <p:nvPr/>
            </p:nvCxnSpPr>
            <p:spPr>
              <a:xfrm rot="16200000" flipH="1">
                <a:off x="6786564" y="3355184"/>
                <a:ext cx="137160" cy="137160"/>
              </a:xfrm>
              <a:prstGeom prst="curvedConnector3">
                <a:avLst/>
              </a:prstGeom>
              <a:ln w="28575">
                <a:solidFill>
                  <a:srgbClr val="CF0A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urved Connector 23"/>
              <p:cNvCxnSpPr/>
              <p:nvPr/>
            </p:nvCxnSpPr>
            <p:spPr>
              <a:xfrm rot="16200000" flipH="1">
                <a:off x="6925631" y="3490918"/>
                <a:ext cx="137160" cy="137160"/>
              </a:xfrm>
              <a:prstGeom prst="curvedConnector3">
                <a:avLst/>
              </a:prstGeom>
              <a:ln w="28575">
                <a:solidFill>
                  <a:srgbClr val="CF0A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urved Connector 24"/>
              <p:cNvCxnSpPr/>
              <p:nvPr/>
            </p:nvCxnSpPr>
            <p:spPr>
              <a:xfrm rot="16200000" flipH="1">
                <a:off x="7063744" y="3626650"/>
                <a:ext cx="137160" cy="137160"/>
              </a:xfrm>
              <a:prstGeom prst="curvedConnector3">
                <a:avLst/>
              </a:prstGeom>
              <a:ln w="28575">
                <a:solidFill>
                  <a:srgbClr val="CF0A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Arrow Connector 21"/>
            <p:cNvCxnSpPr/>
            <p:nvPr/>
          </p:nvCxnSpPr>
          <p:spPr>
            <a:xfrm>
              <a:off x="6712681" y="2931794"/>
              <a:ext cx="76200" cy="76200"/>
            </a:xfrm>
            <a:prstGeom prst="straightConnector1">
              <a:avLst/>
            </a:prstGeom>
            <a:ln w="28575">
              <a:solidFill>
                <a:srgbClr val="CF0A2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245235" y="3239325"/>
                <a:ext cx="1077923" cy="665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ℏ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235" y="3239325"/>
                <a:ext cx="1077923" cy="6650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373CE3D-6A82-4119-9431-1B601AB1E04B}"/>
              </a:ext>
            </a:extLst>
          </p:cNvPr>
          <p:cNvSpPr txBox="1"/>
          <p:nvPr/>
        </p:nvSpPr>
        <p:spPr>
          <a:xfrm>
            <a:off x="6161443" y="3868391"/>
            <a:ext cx="1234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“Electron”</a:t>
            </a:r>
          </a:p>
        </p:txBody>
      </p:sp>
    </p:spTree>
    <p:extLst>
      <p:ext uri="{BB962C8B-B14F-4D97-AF65-F5344CB8AC3E}">
        <p14:creationId xmlns:p14="http://schemas.microsoft.com/office/powerpoint/2010/main" val="366650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EDMs come from new particles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Undiscovered particles will modify properties of regular particles as well</a:t>
            </a:r>
          </a:p>
          <a:p>
            <a:r>
              <a:rPr lang="en-US" dirty="0"/>
              <a:t>Symmetry-violating particles will induce permanent EDMs!</a:t>
            </a:r>
          </a:p>
          <a:p>
            <a:r>
              <a:rPr lang="en-US" dirty="0"/>
              <a:t>Effect is “very tiny,” requires </a:t>
            </a:r>
            <a:r>
              <a:rPr lang="en-US" i="1" dirty="0"/>
              <a:t>precision measurement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14</a:t>
            </a:fld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 flipH="1">
            <a:off x="6270098" y="4205155"/>
            <a:ext cx="1556805" cy="1600200"/>
          </a:xfrm>
          <a:prstGeom prst="rect">
            <a:avLst/>
          </a:prstGeom>
        </p:spPr>
      </p:pic>
      <p:cxnSp>
        <p:nvCxnSpPr>
          <p:cNvPr id="18" name="Straight Arrow Connector 17"/>
          <p:cNvCxnSpPr>
            <a:cxnSpLocks/>
          </p:cNvCxnSpPr>
          <p:nvPr/>
        </p:nvCxnSpPr>
        <p:spPr>
          <a:xfrm flipV="1">
            <a:off x="6445514" y="5597638"/>
            <a:ext cx="602986" cy="531566"/>
          </a:xfrm>
          <a:prstGeom prst="straightConnector1">
            <a:avLst/>
          </a:prstGeom>
          <a:ln w="19050">
            <a:solidFill>
              <a:srgbClr val="FF6C0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Up-Down Arrow 46"/>
          <p:cNvSpPr/>
          <p:nvPr/>
        </p:nvSpPr>
        <p:spPr>
          <a:xfrm rot="5400000">
            <a:off x="8263542" y="4702532"/>
            <a:ext cx="228600" cy="592460"/>
          </a:xfrm>
          <a:prstGeom prst="upDownArrow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" panose="020B060603050402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64DD0BE2-7828-4CBB-81D4-8A9F17BB1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5409" y="4337742"/>
            <a:ext cx="1022264" cy="180570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5E7FCBA-A948-4E07-98F9-8B5AD7F3A1B8}"/>
              </a:ext>
            </a:extLst>
          </p:cNvPr>
          <p:cNvGrpSpPr/>
          <p:nvPr/>
        </p:nvGrpSpPr>
        <p:grpSpPr>
          <a:xfrm>
            <a:off x="6331040" y="1729470"/>
            <a:ext cx="3365501" cy="2248314"/>
            <a:chOff x="6096000" y="1646067"/>
            <a:chExt cx="3365501" cy="2248314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D1A7FC2-91F6-4CD2-879D-1703748A7B38}"/>
                </a:ext>
              </a:extLst>
            </p:cNvPr>
            <p:cNvGrpSpPr/>
            <p:nvPr/>
          </p:nvGrpSpPr>
          <p:grpSpPr>
            <a:xfrm>
              <a:off x="6096000" y="1646067"/>
              <a:ext cx="3365501" cy="2248314"/>
              <a:chOff x="3873499" y="1942686"/>
              <a:chExt cx="4318001" cy="2972628"/>
            </a:xfrm>
          </p:grpSpPr>
          <p:pic>
            <p:nvPicPr>
              <p:cNvPr id="56" name="Picture 2" descr="https://www.nobelprize.org/nobel_prizes/physics/laureates/1999/phyfig6l99.gif">
                <a:extLst>
                  <a:ext uri="{FF2B5EF4-FFF2-40B4-BE49-F238E27FC236}">
                    <a16:creationId xmlns:a16="http://schemas.microsoft.com/office/drawing/2014/main" id="{FD902C1B-EB15-4B12-8549-6A668BF118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5800" y="1942686"/>
                <a:ext cx="3695700" cy="2972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CE58DCEE-2243-455B-956C-8673411CAC62}"/>
                  </a:ext>
                </a:extLst>
              </p:cNvPr>
              <p:cNvSpPr/>
              <p:nvPr/>
            </p:nvSpPr>
            <p:spPr>
              <a:xfrm>
                <a:off x="6879653" y="2721031"/>
                <a:ext cx="478723" cy="478398"/>
              </a:xfrm>
              <a:prstGeom prst="ellipse">
                <a:avLst/>
              </a:prstGeom>
              <a:solidFill>
                <a:srgbClr val="C8C8C8"/>
              </a:solidFill>
              <a:ln>
                <a:solidFill>
                  <a:srgbClr val="7677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E59502A-151F-4290-8983-9D4A86599F71}"/>
                  </a:ext>
                </a:extLst>
              </p:cNvPr>
              <p:cNvSpPr/>
              <p:nvPr/>
            </p:nvSpPr>
            <p:spPr>
              <a:xfrm>
                <a:off x="4570994" y="2827950"/>
                <a:ext cx="420624" cy="421005"/>
              </a:xfrm>
              <a:prstGeom prst="ellipse">
                <a:avLst/>
              </a:prstGeom>
              <a:solidFill>
                <a:srgbClr val="C8C8C8"/>
              </a:solidFill>
              <a:ln>
                <a:solidFill>
                  <a:srgbClr val="7677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CF77AFC2-289B-4FC4-A17F-CD23BEABAF64}"/>
                  </a:ext>
                </a:extLst>
              </p:cNvPr>
              <p:cNvGrpSpPr/>
              <p:nvPr/>
            </p:nvGrpSpPr>
            <p:grpSpPr>
              <a:xfrm>
                <a:off x="3873499" y="2212870"/>
                <a:ext cx="877796" cy="838680"/>
                <a:chOff x="5911085" y="2169314"/>
                <a:chExt cx="877796" cy="838680"/>
              </a:xfrm>
            </p:grpSpPr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514FBA04-E62C-4F9C-832E-1BDACC6DBB1D}"/>
                    </a:ext>
                  </a:extLst>
                </p:cNvPr>
                <p:cNvGrpSpPr/>
                <p:nvPr/>
              </p:nvGrpSpPr>
              <p:grpSpPr>
                <a:xfrm>
                  <a:off x="5911085" y="2169314"/>
                  <a:ext cx="827725" cy="810105"/>
                  <a:chOff x="6373179" y="2953705"/>
                  <a:chExt cx="827725" cy="810105"/>
                </a:xfrm>
              </p:grpSpPr>
              <p:cxnSp>
                <p:nvCxnSpPr>
                  <p:cNvPr id="68" name="Curved Connector 12">
                    <a:extLst>
                      <a:ext uri="{FF2B5EF4-FFF2-40B4-BE49-F238E27FC236}">
                        <a16:creationId xmlns:a16="http://schemas.microsoft.com/office/drawing/2014/main" id="{D5D36A43-84A0-4BA2-864D-F2D902750ECA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373179" y="2953705"/>
                    <a:ext cx="137160" cy="137160"/>
                  </a:xfrm>
                  <a:prstGeom prst="curvedConnector3">
                    <a:avLst/>
                  </a:prstGeom>
                  <a:ln w="28575">
                    <a:solidFill>
                      <a:srgbClr val="CF0A2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urved Connector 13">
                    <a:extLst>
                      <a:ext uri="{FF2B5EF4-FFF2-40B4-BE49-F238E27FC236}">
                        <a16:creationId xmlns:a16="http://schemas.microsoft.com/office/drawing/2014/main" id="{762F0B9F-8654-4A9D-A71C-44D970F4DBE6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511292" y="3089437"/>
                    <a:ext cx="137160" cy="137160"/>
                  </a:xfrm>
                  <a:prstGeom prst="curvedConnector3">
                    <a:avLst/>
                  </a:prstGeom>
                  <a:ln w="28575">
                    <a:solidFill>
                      <a:srgbClr val="CF0A2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urved Connector 14">
                    <a:extLst>
                      <a:ext uri="{FF2B5EF4-FFF2-40B4-BE49-F238E27FC236}">
                        <a16:creationId xmlns:a16="http://schemas.microsoft.com/office/drawing/2014/main" id="{0543FD66-EBBE-44D9-B879-AA16350D355C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648451" y="3219452"/>
                    <a:ext cx="137160" cy="137160"/>
                  </a:xfrm>
                  <a:prstGeom prst="curvedConnector3">
                    <a:avLst/>
                  </a:prstGeom>
                  <a:ln w="28575">
                    <a:solidFill>
                      <a:srgbClr val="CF0A2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urved Connector 15">
                    <a:extLst>
                      <a:ext uri="{FF2B5EF4-FFF2-40B4-BE49-F238E27FC236}">
                        <a16:creationId xmlns:a16="http://schemas.microsoft.com/office/drawing/2014/main" id="{FA4D73F7-3376-4478-BAEA-0AFC789B26DD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86564" y="3355184"/>
                    <a:ext cx="137160" cy="137160"/>
                  </a:xfrm>
                  <a:prstGeom prst="curvedConnector3">
                    <a:avLst/>
                  </a:prstGeom>
                  <a:ln w="28575">
                    <a:solidFill>
                      <a:srgbClr val="CF0A2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urved Connector 16">
                    <a:extLst>
                      <a:ext uri="{FF2B5EF4-FFF2-40B4-BE49-F238E27FC236}">
                        <a16:creationId xmlns:a16="http://schemas.microsoft.com/office/drawing/2014/main" id="{0B5A86D6-7CCC-4E29-8CE7-6C47B7D33896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925631" y="3490918"/>
                    <a:ext cx="137160" cy="137160"/>
                  </a:xfrm>
                  <a:prstGeom prst="curvedConnector3">
                    <a:avLst/>
                  </a:prstGeom>
                  <a:ln w="28575">
                    <a:solidFill>
                      <a:srgbClr val="CF0A2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urved Connector 17">
                    <a:extLst>
                      <a:ext uri="{FF2B5EF4-FFF2-40B4-BE49-F238E27FC236}">
                        <a16:creationId xmlns:a16="http://schemas.microsoft.com/office/drawing/2014/main" id="{DABCA6B4-A520-4E6B-ABF3-7804E02E3268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63744" y="3626650"/>
                    <a:ext cx="137160" cy="137160"/>
                  </a:xfrm>
                  <a:prstGeom prst="curvedConnector3">
                    <a:avLst/>
                  </a:prstGeom>
                  <a:ln w="28575">
                    <a:solidFill>
                      <a:srgbClr val="CF0A2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7" name="Straight Arrow Connector 66">
                  <a:extLst>
                    <a:ext uri="{FF2B5EF4-FFF2-40B4-BE49-F238E27FC236}">
                      <a16:creationId xmlns:a16="http://schemas.microsoft.com/office/drawing/2014/main" id="{CD0BD05D-8A6F-485F-B517-890AD36C84CE}"/>
                    </a:ext>
                  </a:extLst>
                </p:cNvPr>
                <p:cNvCxnSpPr/>
                <p:nvPr/>
              </p:nvCxnSpPr>
              <p:spPr>
                <a:xfrm>
                  <a:off x="6712681" y="2931794"/>
                  <a:ext cx="76200" cy="76200"/>
                </a:xfrm>
                <a:prstGeom prst="straightConnector1">
                  <a:avLst/>
                </a:prstGeom>
                <a:ln w="28575">
                  <a:solidFill>
                    <a:srgbClr val="CF0A2C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48A0540C-195C-4791-BE45-3A2B00AC2D38}"/>
                  </a:ext>
                </a:extLst>
              </p:cNvPr>
              <p:cNvGrpSpPr/>
              <p:nvPr/>
            </p:nvGrpSpPr>
            <p:grpSpPr>
              <a:xfrm>
                <a:off x="6675959" y="2078363"/>
                <a:ext cx="464411" cy="437201"/>
                <a:chOff x="6324470" y="2570793"/>
                <a:chExt cx="464411" cy="437201"/>
              </a:xfrm>
            </p:grpSpPr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02BE2E00-0204-4F31-8F1A-75574E1CAF14}"/>
                    </a:ext>
                  </a:extLst>
                </p:cNvPr>
                <p:cNvGrpSpPr/>
                <p:nvPr/>
              </p:nvGrpSpPr>
              <p:grpSpPr>
                <a:xfrm>
                  <a:off x="6324470" y="2570793"/>
                  <a:ext cx="414340" cy="408626"/>
                  <a:chOff x="6786564" y="3355184"/>
                  <a:chExt cx="414340" cy="408626"/>
                </a:xfrm>
              </p:grpSpPr>
              <p:cxnSp>
                <p:nvCxnSpPr>
                  <p:cNvPr id="63" name="Curved Connector 22">
                    <a:extLst>
                      <a:ext uri="{FF2B5EF4-FFF2-40B4-BE49-F238E27FC236}">
                        <a16:creationId xmlns:a16="http://schemas.microsoft.com/office/drawing/2014/main" id="{46712DCF-7952-4799-B09E-16F3AB82E6DF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86564" y="3355184"/>
                    <a:ext cx="137160" cy="137160"/>
                  </a:xfrm>
                  <a:prstGeom prst="curvedConnector3">
                    <a:avLst/>
                  </a:prstGeom>
                  <a:ln w="28575">
                    <a:solidFill>
                      <a:srgbClr val="CF0A2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urved Connector 23">
                    <a:extLst>
                      <a:ext uri="{FF2B5EF4-FFF2-40B4-BE49-F238E27FC236}">
                        <a16:creationId xmlns:a16="http://schemas.microsoft.com/office/drawing/2014/main" id="{D23B4EA9-D4D8-4220-B014-B46DE598B29F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925631" y="3490918"/>
                    <a:ext cx="137160" cy="137160"/>
                  </a:xfrm>
                  <a:prstGeom prst="curvedConnector3">
                    <a:avLst/>
                  </a:prstGeom>
                  <a:ln w="28575">
                    <a:solidFill>
                      <a:srgbClr val="CF0A2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urved Connector 24">
                    <a:extLst>
                      <a:ext uri="{FF2B5EF4-FFF2-40B4-BE49-F238E27FC236}">
                        <a16:creationId xmlns:a16="http://schemas.microsoft.com/office/drawing/2014/main" id="{E55A35B3-F1CF-4E43-BBFC-FB0B2FF5C8B8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63744" y="3626650"/>
                    <a:ext cx="137160" cy="137160"/>
                  </a:xfrm>
                  <a:prstGeom prst="curvedConnector3">
                    <a:avLst/>
                  </a:prstGeom>
                  <a:ln w="28575">
                    <a:solidFill>
                      <a:srgbClr val="CF0A2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DD566A8B-35B9-4BEA-9E1F-28EA515A724A}"/>
                    </a:ext>
                  </a:extLst>
                </p:cNvPr>
                <p:cNvCxnSpPr/>
                <p:nvPr/>
              </p:nvCxnSpPr>
              <p:spPr>
                <a:xfrm>
                  <a:off x="6712681" y="2931794"/>
                  <a:ext cx="76200" cy="76200"/>
                </a:xfrm>
                <a:prstGeom prst="straightConnector1">
                  <a:avLst/>
                </a:prstGeom>
                <a:ln w="28575">
                  <a:solidFill>
                    <a:srgbClr val="CF0A2C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C06AC3D-29CA-4029-9D05-05F382794C1F}"/>
                </a:ext>
              </a:extLst>
            </p:cNvPr>
            <p:cNvSpPr/>
            <p:nvPr/>
          </p:nvSpPr>
          <p:spPr>
            <a:xfrm>
              <a:off x="8618955" y="2065581"/>
              <a:ext cx="155448" cy="155448"/>
            </a:xfrm>
            <a:prstGeom prst="ellipse">
              <a:avLst/>
            </a:prstGeom>
            <a:solidFill>
              <a:srgbClr val="FF6C0C"/>
            </a:solidFill>
            <a:ln>
              <a:solidFill>
                <a:srgbClr val="7677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8966630" y="1087847"/>
            <a:ext cx="1745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6C0C"/>
                </a:solidFill>
              </a:rPr>
              <a:t>New symmetry-</a:t>
            </a:r>
          </a:p>
          <a:p>
            <a:r>
              <a:rPr lang="en-US" sz="1600" i="1" dirty="0">
                <a:solidFill>
                  <a:srgbClr val="FF6C0C"/>
                </a:solidFill>
              </a:rPr>
              <a:t>violating particle!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D65EB17-A35D-4F10-8552-B5B26C3E7352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9045552" y="1672622"/>
            <a:ext cx="794074" cy="524006"/>
          </a:xfrm>
          <a:prstGeom prst="straightConnector1">
            <a:avLst/>
          </a:prstGeom>
          <a:ln w="19050">
            <a:solidFill>
              <a:srgbClr val="FF6C0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EF22CFB2-A2CC-4CA1-A648-F56344855A82}"/>
              </a:ext>
            </a:extLst>
          </p:cNvPr>
          <p:cNvSpPr txBox="1"/>
          <p:nvPr/>
        </p:nvSpPr>
        <p:spPr>
          <a:xfrm>
            <a:off x="4923086" y="6135668"/>
            <a:ext cx="3138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6C0C"/>
                </a:solidFill>
              </a:rPr>
              <a:t>New symmetry-violating particle!</a:t>
            </a:r>
          </a:p>
        </p:txBody>
      </p:sp>
    </p:spTree>
    <p:extLst>
      <p:ext uri="{BB962C8B-B14F-4D97-AF65-F5344CB8AC3E}">
        <p14:creationId xmlns:p14="http://schemas.microsoft.com/office/powerpoint/2010/main" val="316533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7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measure EDMs!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EDM changes how particle interacts with electric field (Ph1bc)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𝐸𝑛𝑒𝑟𝑔𝑦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𝑇𝑜𝑟𝑞𝑢𝑒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Want a large electric field for good sensitivity</a:t>
                </a:r>
              </a:p>
              <a:p>
                <a:r>
                  <a:rPr lang="en-US" dirty="0"/>
                  <a:t>Where is the largest field you can find?</a:t>
                </a:r>
              </a:p>
              <a:p>
                <a:r>
                  <a:rPr lang="en-US" i="1" dirty="0"/>
                  <a:t>Inside atoms and molecules!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356" t="-3097" r="-28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15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44424" y="1447800"/>
            <a:ext cx="2292490" cy="47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73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large is the field?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063" y="1447804"/>
            <a:ext cx="4656137" cy="4994275"/>
          </a:xfrm>
        </p:spPr>
        <p:txBody>
          <a:bodyPr>
            <a:normAutofit/>
          </a:bodyPr>
          <a:lstStyle/>
          <a:p>
            <a:r>
              <a:rPr lang="en-US" dirty="0"/>
              <a:t>Let’s do a simple estimate</a:t>
            </a:r>
          </a:p>
          <a:p>
            <a:pPr lvl="1"/>
            <a:r>
              <a:rPr lang="en-US" dirty="0"/>
              <a:t>E ~ charge/(distance)</a:t>
            </a:r>
            <a:r>
              <a:rPr lang="en-US" baseline="30000" dirty="0"/>
              <a:t>2</a:t>
            </a:r>
          </a:p>
          <a:p>
            <a:pPr lvl="1"/>
            <a:r>
              <a:rPr lang="en-US" dirty="0"/>
              <a:t>Charge ~ electron charge</a:t>
            </a:r>
          </a:p>
          <a:p>
            <a:pPr lvl="1"/>
            <a:r>
              <a:rPr lang="en-US" dirty="0"/>
              <a:t>Distance ~ Bohr radius</a:t>
            </a:r>
          </a:p>
          <a:p>
            <a:pPr lvl="1"/>
            <a:r>
              <a:rPr lang="en-US" dirty="0"/>
              <a:t>E ~ 1-100 </a:t>
            </a:r>
            <a:r>
              <a:rPr lang="en-US" dirty="0" err="1"/>
              <a:t>Gigavolt</a:t>
            </a:r>
            <a:r>
              <a:rPr lang="en-US" dirty="0"/>
              <a:t>/cm</a:t>
            </a:r>
          </a:p>
          <a:p>
            <a:r>
              <a:rPr lang="en-US" dirty="0"/>
              <a:t>“Largest” lab field is </a:t>
            </a:r>
            <a:br>
              <a:rPr lang="en-US" dirty="0"/>
            </a:br>
            <a:r>
              <a:rPr lang="en-US" dirty="0"/>
              <a:t>~100 kV/cm</a:t>
            </a:r>
          </a:p>
          <a:p>
            <a:pPr lvl="1"/>
            <a:r>
              <a:rPr lang="en-US" dirty="0"/>
              <a:t>~ million times larger than lab fields</a:t>
            </a:r>
            <a:endParaRPr lang="en-US" u="sng" dirty="0"/>
          </a:p>
          <a:p>
            <a:r>
              <a:rPr lang="en-US" dirty="0"/>
              <a:t>Study the effect on the molecular constituents!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16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40490" y="1447800"/>
            <a:ext cx="2300358" cy="4729163"/>
          </a:xfrm>
          <a:prstGeom prst="rect">
            <a:avLst/>
          </a:prstGeom>
        </p:spPr>
      </p:pic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EFF19D50-FDF0-4D43-A1F1-5459096EB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424" y="1447800"/>
            <a:ext cx="2292490" cy="47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9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large is the field?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063" y="1447804"/>
            <a:ext cx="4656137" cy="5181596"/>
          </a:xfrm>
        </p:spPr>
        <p:txBody>
          <a:bodyPr>
            <a:normAutofit/>
          </a:bodyPr>
          <a:lstStyle/>
          <a:p>
            <a:r>
              <a:rPr lang="en-US" dirty="0"/>
              <a:t>Let’s do a simple estimate</a:t>
            </a:r>
          </a:p>
          <a:p>
            <a:pPr lvl="1"/>
            <a:r>
              <a:rPr lang="en-US" dirty="0"/>
              <a:t>E = charge x distance</a:t>
            </a:r>
          </a:p>
          <a:p>
            <a:pPr lvl="1"/>
            <a:r>
              <a:rPr lang="en-US" dirty="0"/>
              <a:t>Charge ~ electron charge</a:t>
            </a:r>
          </a:p>
          <a:p>
            <a:pPr lvl="1"/>
            <a:r>
              <a:rPr lang="en-US" dirty="0"/>
              <a:t>Distance ~ Bohr radius</a:t>
            </a:r>
          </a:p>
          <a:p>
            <a:pPr lvl="1"/>
            <a:r>
              <a:rPr lang="en-US" dirty="0"/>
              <a:t>E ~ 1-100 </a:t>
            </a:r>
            <a:r>
              <a:rPr lang="en-US" dirty="0" err="1"/>
              <a:t>Gigavolt</a:t>
            </a:r>
            <a:r>
              <a:rPr lang="en-US" dirty="0"/>
              <a:t>/cm</a:t>
            </a:r>
          </a:p>
          <a:p>
            <a:r>
              <a:rPr lang="en-US" dirty="0"/>
              <a:t>“Largest” lab field is </a:t>
            </a:r>
            <a:br>
              <a:rPr lang="en-US" dirty="0"/>
            </a:br>
            <a:r>
              <a:rPr lang="en-US" dirty="0"/>
              <a:t>~100 kV/cm</a:t>
            </a:r>
          </a:p>
          <a:p>
            <a:pPr lvl="1"/>
            <a:r>
              <a:rPr lang="en-US" dirty="0"/>
              <a:t>~ million times larger than lab fields</a:t>
            </a:r>
            <a:endParaRPr lang="en-US" u="sng" dirty="0"/>
          </a:p>
          <a:p>
            <a:r>
              <a:rPr lang="en-US" dirty="0"/>
              <a:t>Study the effect on the molecular constituents!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17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69985" y="1418305"/>
            <a:ext cx="2300358" cy="472916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CD886C3-E2A5-4805-B5AF-3371F9E4355B}"/>
              </a:ext>
            </a:extLst>
          </p:cNvPr>
          <p:cNvCxnSpPr/>
          <p:nvPr/>
        </p:nvCxnSpPr>
        <p:spPr>
          <a:xfrm flipV="1">
            <a:off x="6324600" y="4419600"/>
            <a:ext cx="1143000" cy="609600"/>
          </a:xfrm>
          <a:prstGeom prst="straightConnector1">
            <a:avLst/>
          </a:prstGeom>
          <a:ln w="57150">
            <a:solidFill>
              <a:srgbClr val="FF6C0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CDE10A0-F649-4E52-85E7-DF0B56DE7CD6}"/>
              </a:ext>
            </a:extLst>
          </p:cNvPr>
          <p:cNvSpPr txBox="1"/>
          <p:nvPr/>
        </p:nvSpPr>
        <p:spPr>
          <a:xfrm>
            <a:off x="5803173" y="5087034"/>
            <a:ext cx="1064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6C0C"/>
                </a:solidFill>
              </a:rPr>
              <a:t>Valence</a:t>
            </a:r>
          </a:p>
          <a:p>
            <a:pPr algn="ctr"/>
            <a:r>
              <a:rPr lang="en-US" dirty="0">
                <a:solidFill>
                  <a:srgbClr val="FF6C0C"/>
                </a:solidFill>
              </a:rPr>
              <a:t>electron</a:t>
            </a:r>
          </a:p>
        </p:txBody>
      </p:sp>
    </p:spTree>
    <p:extLst>
      <p:ext uri="{BB962C8B-B14F-4D97-AF65-F5344CB8AC3E}">
        <p14:creationId xmlns:p14="http://schemas.microsoft.com/office/powerpoint/2010/main" val="3134947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measure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063" y="1447804"/>
            <a:ext cx="4656137" cy="49942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Flip particle around (electron, for example)</a:t>
            </a:r>
          </a:p>
          <a:p>
            <a:r>
              <a:rPr lang="en-US" dirty="0"/>
              <a:t>Look for energy shifts</a:t>
            </a:r>
          </a:p>
          <a:p>
            <a:pPr lvl="1"/>
            <a:r>
              <a:rPr lang="en-US" dirty="0"/>
              <a:t>For example, electron interacting with internal electric field</a:t>
            </a:r>
          </a:p>
          <a:p>
            <a:r>
              <a:rPr lang="en-US" dirty="0"/>
              <a:t>Desired signal is symmetry-violating</a:t>
            </a:r>
          </a:p>
          <a:p>
            <a:pPr lvl="1"/>
            <a:r>
              <a:rPr lang="en-US" i="1" dirty="0"/>
              <a:t>Can’t</a:t>
            </a:r>
            <a:r>
              <a:rPr lang="en-US" dirty="0"/>
              <a:t> arise from “regular” sources</a:t>
            </a:r>
          </a:p>
          <a:p>
            <a:pPr lvl="1"/>
            <a:r>
              <a:rPr lang="en-US" dirty="0"/>
              <a:t>Not looking for tiny deviation from a calculation</a:t>
            </a:r>
          </a:p>
          <a:p>
            <a:r>
              <a:rPr lang="en-US" i="1" dirty="0"/>
              <a:t>This approach requires full control over the molecule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27279" y="1752600"/>
            <a:ext cx="3802521" cy="373379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2" descr="https://latex.codecogs.com/gif.latex?%5Cdpi%7B300%7D%20%5Chuge%20&amp;plus;%5Cvec%7Bd%7D%5C%21%5Ccdot%5C%21%5Cvec%7B%5Cmathcal%7BE%7D%7D_%7Bint%7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548961"/>
            <a:ext cx="1097280" cy="41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latex.codecogs.com/gif.latex?%5Cdpi%7B300%7D%20%5Chuge%20-%5Cvec%7Bd%7D%5C%21%5Ccdot%5C%21%5Cvec%7B%5Cmathcal%7BE%7D%7D_%7Bint%7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551501"/>
            <a:ext cx="1097280" cy="41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53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Cooling molecules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063" y="1447804"/>
            <a:ext cx="4656137" cy="4994275"/>
          </a:xfrm>
        </p:spPr>
        <p:txBody>
          <a:bodyPr>
            <a:normAutofit/>
          </a:bodyPr>
          <a:lstStyle/>
          <a:p>
            <a:r>
              <a:rPr lang="en-US" dirty="0"/>
              <a:t>First step – cool them</a:t>
            </a:r>
          </a:p>
          <a:p>
            <a:pPr lvl="1"/>
            <a:r>
              <a:rPr lang="en-US" dirty="0"/>
              <a:t>Why?</a:t>
            </a:r>
          </a:p>
          <a:p>
            <a:r>
              <a:rPr lang="en-US" dirty="0"/>
              <a:t>Technique: cryogenic buffer gas cooling</a:t>
            </a:r>
          </a:p>
          <a:p>
            <a:pPr lvl="1"/>
            <a:r>
              <a:rPr lang="en-US" dirty="0"/>
              <a:t>Use collisions with cold, inert buffer gas (Helium)</a:t>
            </a:r>
          </a:p>
          <a:p>
            <a:pPr lvl="1"/>
            <a:r>
              <a:rPr lang="en-US" dirty="0"/>
              <a:t>Around 4 K is sufficient</a:t>
            </a:r>
          </a:p>
          <a:p>
            <a:r>
              <a:rPr lang="en-US" dirty="0"/>
              <a:t>Create beam (CBGB) to extract molecules into measurement region</a:t>
            </a:r>
          </a:p>
          <a:p>
            <a:pPr lvl="1"/>
            <a:r>
              <a:rPr lang="en-US" dirty="0"/>
              <a:t>Why not do measurement in cryogenic cell?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43599" y="1217482"/>
            <a:ext cx="3832099" cy="510711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19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7859648" y="1007932"/>
            <a:ext cx="334963" cy="22860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194611" y="817406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 K cell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44249" y="1522214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 in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7162800" y="1016762"/>
            <a:ext cx="118204" cy="363472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53641" y="654229"/>
            <a:ext cx="1818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Solid precursor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7620001" y="2743200"/>
            <a:ext cx="407128" cy="7620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442720" y="1512223"/>
            <a:ext cx="1027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Cold He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200" y="2678668"/>
            <a:ext cx="1052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Window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7493730" y="4572000"/>
            <a:ext cx="483328" cy="47268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027129" y="4478536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Pulsed laser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48732" y="2916922"/>
            <a:ext cx="1276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Hot</a:t>
            </a:r>
          </a:p>
          <a:p>
            <a:pPr algn="r"/>
            <a:r>
              <a:rPr lang="en-US" dirty="0"/>
              <a:t>molecules</a:t>
            </a:r>
          </a:p>
        </p:txBody>
      </p:sp>
      <p:cxnSp>
        <p:nvCxnSpPr>
          <p:cNvPr id="23" name="Straight Arrow Connector 22"/>
          <p:cNvCxnSpPr>
            <a:stCxn id="22" idx="3"/>
          </p:cNvCxnSpPr>
          <p:nvPr/>
        </p:nvCxnSpPr>
        <p:spPr>
          <a:xfrm>
            <a:off x="6525043" y="3240088"/>
            <a:ext cx="533400" cy="112712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05443" y="4746624"/>
            <a:ext cx="1276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Cold</a:t>
            </a:r>
          </a:p>
          <a:p>
            <a:pPr algn="r"/>
            <a:r>
              <a:rPr lang="en-US" dirty="0"/>
              <a:t>molecules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6532916" y="5069789"/>
            <a:ext cx="533400" cy="112712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620289" y="5413843"/>
            <a:ext cx="1276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Cold</a:t>
            </a:r>
          </a:p>
          <a:p>
            <a:r>
              <a:rPr lang="en-US" dirty="0"/>
              <a:t>molecules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C3681D-C781-4F1D-BD50-6D5A64743C03}"/>
              </a:ext>
            </a:extLst>
          </p:cNvPr>
          <p:cNvSpPr/>
          <p:nvPr/>
        </p:nvSpPr>
        <p:spPr>
          <a:xfrm>
            <a:off x="5334000" y="2971800"/>
            <a:ext cx="4267200" cy="180888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8EAF8B-44C3-48E0-99FF-83A718F0088F}"/>
              </a:ext>
            </a:extLst>
          </p:cNvPr>
          <p:cNvSpPr/>
          <p:nvPr/>
        </p:nvSpPr>
        <p:spPr>
          <a:xfrm>
            <a:off x="5395118" y="4754408"/>
            <a:ext cx="5425282" cy="16009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BC8ADB-2123-457A-90F3-B0B8AC61CCEE}"/>
              </a:ext>
            </a:extLst>
          </p:cNvPr>
          <p:cNvSpPr/>
          <p:nvPr/>
        </p:nvSpPr>
        <p:spPr>
          <a:xfrm>
            <a:off x="5726048" y="654229"/>
            <a:ext cx="3494152" cy="23738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5640039-257F-4D08-B2D8-331995BF24E4}"/>
              </a:ext>
            </a:extLst>
          </p:cNvPr>
          <p:cNvSpPr/>
          <p:nvPr/>
        </p:nvSpPr>
        <p:spPr>
          <a:xfrm>
            <a:off x="6942139" y="981917"/>
            <a:ext cx="3494152" cy="18338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0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Apparatus Overview</a:t>
            </a:r>
          </a:p>
        </p:txBody>
      </p:sp>
      <p:grpSp>
        <p:nvGrpSpPr>
          <p:cNvPr id="11" name="Group 32"/>
          <p:cNvGrpSpPr>
            <a:grpSpLocks/>
          </p:cNvGrpSpPr>
          <p:nvPr/>
        </p:nvGrpSpPr>
        <p:grpSpPr bwMode="auto">
          <a:xfrm>
            <a:off x="1414653" y="3620791"/>
            <a:ext cx="1099948" cy="665460"/>
            <a:chOff x="2612884" y="2285727"/>
            <a:chExt cx="5311916" cy="2085570"/>
          </a:xfrm>
        </p:grpSpPr>
        <p:sp>
          <p:nvSpPr>
            <p:cNvPr id="12" name="Rectangle 11"/>
            <p:cNvSpPr/>
            <p:nvPr/>
          </p:nvSpPr>
          <p:spPr>
            <a:xfrm>
              <a:off x="2743427" y="2285727"/>
              <a:ext cx="2972665" cy="1600024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Open Sans" panose="020B0606030504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348887" y="2934186"/>
              <a:ext cx="735977" cy="395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Open Sans" panose="020B0606030504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657600" y="2362200"/>
              <a:ext cx="4114801" cy="1218595"/>
            </a:xfrm>
            <a:custGeom>
              <a:avLst/>
              <a:gdLst>
                <a:gd name="connsiteX0" fmla="*/ 1051076 w 4570790"/>
                <a:gd name="connsiteY0" fmla="*/ 0 h 1741715"/>
                <a:gd name="connsiteX1" fmla="*/ 586619 w 4570790"/>
                <a:gd name="connsiteY1" fmla="*/ 1502229 h 1741715"/>
                <a:gd name="connsiteX2" fmla="*/ 4570790 w 4570790"/>
                <a:gd name="connsiteY2" fmla="*/ 1436914 h 1741715"/>
                <a:gd name="connsiteX0" fmla="*/ 1242785 w 4762499"/>
                <a:gd name="connsiteY0" fmla="*/ 0 h 1624391"/>
                <a:gd name="connsiteX1" fmla="*/ 92528 w 4762499"/>
                <a:gd name="connsiteY1" fmla="*/ 703943 h 1624391"/>
                <a:gd name="connsiteX2" fmla="*/ 778328 w 4762499"/>
                <a:gd name="connsiteY2" fmla="*/ 1502229 h 1624391"/>
                <a:gd name="connsiteX3" fmla="*/ 4762499 w 4762499"/>
                <a:gd name="connsiteY3" fmla="*/ 1436914 h 1624391"/>
                <a:gd name="connsiteX0" fmla="*/ 1663701 w 4809671"/>
                <a:gd name="connsiteY0" fmla="*/ 1289352 h 1291771"/>
                <a:gd name="connsiteX1" fmla="*/ 139700 w 4809671"/>
                <a:gd name="connsiteY1" fmla="*/ 70152 h 1291771"/>
                <a:gd name="connsiteX2" fmla="*/ 825500 w 4809671"/>
                <a:gd name="connsiteY2" fmla="*/ 868438 h 1291771"/>
                <a:gd name="connsiteX3" fmla="*/ 4809671 w 4809671"/>
                <a:gd name="connsiteY3" fmla="*/ 803123 h 1291771"/>
                <a:gd name="connsiteX0" fmla="*/ 1349829 w 4495799"/>
                <a:gd name="connsiteY0" fmla="*/ 628952 h 1461103"/>
                <a:gd name="connsiteX1" fmla="*/ 1426029 w 4495799"/>
                <a:gd name="connsiteY1" fmla="*/ 1390951 h 1461103"/>
                <a:gd name="connsiteX2" fmla="*/ 511628 w 4495799"/>
                <a:gd name="connsiteY2" fmla="*/ 208038 h 1461103"/>
                <a:gd name="connsiteX3" fmla="*/ 4495799 w 4495799"/>
                <a:gd name="connsiteY3" fmla="*/ 142723 h 1461103"/>
                <a:gd name="connsiteX0" fmla="*/ 101600 w 3247570"/>
                <a:gd name="connsiteY0" fmla="*/ 486229 h 1837266"/>
                <a:gd name="connsiteX1" fmla="*/ 177800 w 3247570"/>
                <a:gd name="connsiteY1" fmla="*/ 1248228 h 1837266"/>
                <a:gd name="connsiteX2" fmla="*/ 1168400 w 3247570"/>
                <a:gd name="connsiteY2" fmla="*/ 1629228 h 1837266"/>
                <a:gd name="connsiteX3" fmla="*/ 3247570 w 3247570"/>
                <a:gd name="connsiteY3" fmla="*/ 0 h 1837266"/>
                <a:gd name="connsiteX0" fmla="*/ 101600 w 2311399"/>
                <a:gd name="connsiteY0" fmla="*/ 0 h 1155699"/>
                <a:gd name="connsiteX1" fmla="*/ 177800 w 2311399"/>
                <a:gd name="connsiteY1" fmla="*/ 761999 h 1155699"/>
                <a:gd name="connsiteX2" fmla="*/ 1168400 w 2311399"/>
                <a:gd name="connsiteY2" fmla="*/ 1142999 h 1155699"/>
                <a:gd name="connsiteX3" fmla="*/ 2311399 w 2311399"/>
                <a:gd name="connsiteY3" fmla="*/ 685798 h 1155699"/>
                <a:gd name="connsiteX0" fmla="*/ 0 w 2209799"/>
                <a:gd name="connsiteY0" fmla="*/ 0 h 1193799"/>
                <a:gd name="connsiteX1" fmla="*/ 457200 w 2209799"/>
                <a:gd name="connsiteY1" fmla="*/ 990598 h 1193799"/>
                <a:gd name="connsiteX2" fmla="*/ 1066800 w 2209799"/>
                <a:gd name="connsiteY2" fmla="*/ 1142999 h 1193799"/>
                <a:gd name="connsiteX3" fmla="*/ 2209799 w 2209799"/>
                <a:gd name="connsiteY3" fmla="*/ 685798 h 1193799"/>
                <a:gd name="connsiteX0" fmla="*/ 0 w 2209799"/>
                <a:gd name="connsiteY0" fmla="*/ 0 h 1142999"/>
                <a:gd name="connsiteX1" fmla="*/ 1066800 w 2209799"/>
                <a:gd name="connsiteY1" fmla="*/ 1142999 h 1142999"/>
                <a:gd name="connsiteX2" fmla="*/ 2209799 w 2209799"/>
                <a:gd name="connsiteY2" fmla="*/ 685798 h 1142999"/>
                <a:gd name="connsiteX0" fmla="*/ 0 w 2209799"/>
                <a:gd name="connsiteY0" fmla="*/ 0 h 838198"/>
                <a:gd name="connsiteX1" fmla="*/ 838200 w 2209799"/>
                <a:gd name="connsiteY1" fmla="*/ 838198 h 838198"/>
                <a:gd name="connsiteX2" fmla="*/ 2209799 w 2209799"/>
                <a:gd name="connsiteY2" fmla="*/ 685798 h 838198"/>
                <a:gd name="connsiteX0" fmla="*/ 605 w 2210404"/>
                <a:gd name="connsiteY0" fmla="*/ 0 h 838198"/>
                <a:gd name="connsiteX1" fmla="*/ 381605 w 2210404"/>
                <a:gd name="connsiteY1" fmla="*/ 228598 h 838198"/>
                <a:gd name="connsiteX2" fmla="*/ 838805 w 2210404"/>
                <a:gd name="connsiteY2" fmla="*/ 838198 h 838198"/>
                <a:gd name="connsiteX3" fmla="*/ 2210404 w 2210404"/>
                <a:gd name="connsiteY3" fmla="*/ 685798 h 838198"/>
                <a:gd name="connsiteX0" fmla="*/ 0 w 2209799"/>
                <a:gd name="connsiteY0" fmla="*/ 0 h 838198"/>
                <a:gd name="connsiteX1" fmla="*/ 838200 w 2209799"/>
                <a:gd name="connsiteY1" fmla="*/ 838198 h 838198"/>
                <a:gd name="connsiteX2" fmla="*/ 2209799 w 2209799"/>
                <a:gd name="connsiteY2" fmla="*/ 685798 h 838198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1219200"/>
                <a:gd name="connsiteX1" fmla="*/ 457200 w 2133599"/>
                <a:gd name="connsiteY1" fmla="*/ 1066800 h 1219200"/>
                <a:gd name="connsiteX2" fmla="*/ 762000 w 2133599"/>
                <a:gd name="connsiteY2" fmla="*/ 914400 h 1219200"/>
                <a:gd name="connsiteX3" fmla="*/ 2133599 w 2133599"/>
                <a:gd name="connsiteY3" fmla="*/ 762000 h 1219200"/>
                <a:gd name="connsiteX0" fmla="*/ 0 w 2133599"/>
                <a:gd name="connsiteY0" fmla="*/ 0 h 1193800"/>
                <a:gd name="connsiteX1" fmla="*/ 457200 w 2133599"/>
                <a:gd name="connsiteY1" fmla="*/ 1066800 h 1193800"/>
                <a:gd name="connsiteX2" fmla="*/ 2133599 w 2133599"/>
                <a:gd name="connsiteY2" fmla="*/ 762000 h 1193800"/>
                <a:gd name="connsiteX0" fmla="*/ 0 w 2133599"/>
                <a:gd name="connsiteY0" fmla="*/ 0 h 1193800"/>
                <a:gd name="connsiteX1" fmla="*/ 533400 w 2133599"/>
                <a:gd name="connsiteY1" fmla="*/ 1066800 h 1193800"/>
                <a:gd name="connsiteX2" fmla="*/ 2133599 w 2133599"/>
                <a:gd name="connsiteY2" fmla="*/ 762000 h 1193800"/>
                <a:gd name="connsiteX0" fmla="*/ 0 w 2057400"/>
                <a:gd name="connsiteY0" fmla="*/ 0 h 1193800"/>
                <a:gd name="connsiteX1" fmla="*/ 533400 w 2057400"/>
                <a:gd name="connsiteY1" fmla="*/ 1066800 h 1193800"/>
                <a:gd name="connsiteX2" fmla="*/ 2057400 w 2057400"/>
                <a:gd name="connsiteY2" fmla="*/ 762000 h 1193800"/>
                <a:gd name="connsiteX0" fmla="*/ 0 w 2057400"/>
                <a:gd name="connsiteY0" fmla="*/ 0 h 1218595"/>
                <a:gd name="connsiteX1" fmla="*/ 533400 w 2057400"/>
                <a:gd name="connsiteY1" fmla="*/ 1066800 h 1218595"/>
                <a:gd name="connsiteX2" fmla="*/ 1524000 w 2057400"/>
                <a:gd name="connsiteY2" fmla="*/ 838200 h 1218595"/>
                <a:gd name="connsiteX3" fmla="*/ 2057400 w 2057400"/>
                <a:gd name="connsiteY3" fmla="*/ 762000 h 1218595"/>
                <a:gd name="connsiteX0" fmla="*/ 0 w 4114800"/>
                <a:gd name="connsiteY0" fmla="*/ 0 h 1218595"/>
                <a:gd name="connsiteX1" fmla="*/ 533400 w 4114800"/>
                <a:gd name="connsiteY1" fmla="*/ 1066800 h 1218595"/>
                <a:gd name="connsiteX2" fmla="*/ 1524000 w 4114800"/>
                <a:gd name="connsiteY2" fmla="*/ 838200 h 1218595"/>
                <a:gd name="connsiteX3" fmla="*/ 4114800 w 4114800"/>
                <a:gd name="connsiteY3" fmla="*/ 914400 h 1218595"/>
                <a:gd name="connsiteX0" fmla="*/ 0 w 4114800"/>
                <a:gd name="connsiteY0" fmla="*/ 0 h 1218595"/>
                <a:gd name="connsiteX1" fmla="*/ 533400 w 4114800"/>
                <a:gd name="connsiteY1" fmla="*/ 1066800 h 1218595"/>
                <a:gd name="connsiteX2" fmla="*/ 2057400 w 4114800"/>
                <a:gd name="connsiteY2" fmla="*/ 762000 h 1218595"/>
                <a:gd name="connsiteX3" fmla="*/ 4114800 w 4114800"/>
                <a:gd name="connsiteY3" fmla="*/ 914400 h 121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4800" h="1218595">
                  <a:moveTo>
                    <a:pt x="0" y="0"/>
                  </a:moveTo>
                  <a:cubicBezTo>
                    <a:pt x="73781" y="132443"/>
                    <a:pt x="190500" y="939800"/>
                    <a:pt x="533400" y="1066800"/>
                  </a:cubicBezTo>
                  <a:cubicBezTo>
                    <a:pt x="797076" y="1218595"/>
                    <a:pt x="1460500" y="787400"/>
                    <a:pt x="2057400" y="762000"/>
                  </a:cubicBezTo>
                  <a:cubicBezTo>
                    <a:pt x="2654300" y="736600"/>
                    <a:pt x="4035576" y="939195"/>
                    <a:pt x="4114800" y="914400"/>
                  </a:cubicBezTo>
                </a:path>
              </a:pathLst>
            </a:custGeom>
            <a:ln w="25400">
              <a:gradFill flip="none" rotWithShape="1">
                <a:gsLst>
                  <a:gs pos="0">
                    <a:srgbClr val="FF0000"/>
                  </a:gs>
                  <a:gs pos="52000">
                    <a:srgbClr val="0070C0"/>
                  </a:gs>
                </a:gsLst>
                <a:lin ang="27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Open Sans" panose="020B0606030504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3365500" y="2362200"/>
              <a:ext cx="4330700" cy="1363061"/>
            </a:xfrm>
            <a:custGeom>
              <a:avLst/>
              <a:gdLst>
                <a:gd name="connsiteX0" fmla="*/ 1051076 w 4570790"/>
                <a:gd name="connsiteY0" fmla="*/ 0 h 1741715"/>
                <a:gd name="connsiteX1" fmla="*/ 586619 w 4570790"/>
                <a:gd name="connsiteY1" fmla="*/ 1502229 h 1741715"/>
                <a:gd name="connsiteX2" fmla="*/ 4570790 w 4570790"/>
                <a:gd name="connsiteY2" fmla="*/ 1436914 h 1741715"/>
                <a:gd name="connsiteX0" fmla="*/ 1242785 w 4762499"/>
                <a:gd name="connsiteY0" fmla="*/ 0 h 1624391"/>
                <a:gd name="connsiteX1" fmla="*/ 92528 w 4762499"/>
                <a:gd name="connsiteY1" fmla="*/ 703943 h 1624391"/>
                <a:gd name="connsiteX2" fmla="*/ 778328 w 4762499"/>
                <a:gd name="connsiteY2" fmla="*/ 1502229 h 1624391"/>
                <a:gd name="connsiteX3" fmla="*/ 4762499 w 4762499"/>
                <a:gd name="connsiteY3" fmla="*/ 1436914 h 1624391"/>
                <a:gd name="connsiteX0" fmla="*/ 1663701 w 4809671"/>
                <a:gd name="connsiteY0" fmla="*/ 1289352 h 1291771"/>
                <a:gd name="connsiteX1" fmla="*/ 139700 w 4809671"/>
                <a:gd name="connsiteY1" fmla="*/ 70152 h 1291771"/>
                <a:gd name="connsiteX2" fmla="*/ 825500 w 4809671"/>
                <a:gd name="connsiteY2" fmla="*/ 868438 h 1291771"/>
                <a:gd name="connsiteX3" fmla="*/ 4809671 w 4809671"/>
                <a:gd name="connsiteY3" fmla="*/ 803123 h 1291771"/>
                <a:gd name="connsiteX0" fmla="*/ 1349829 w 4495799"/>
                <a:gd name="connsiteY0" fmla="*/ 628952 h 1461103"/>
                <a:gd name="connsiteX1" fmla="*/ 1426029 w 4495799"/>
                <a:gd name="connsiteY1" fmla="*/ 1390951 h 1461103"/>
                <a:gd name="connsiteX2" fmla="*/ 511628 w 4495799"/>
                <a:gd name="connsiteY2" fmla="*/ 208038 h 1461103"/>
                <a:gd name="connsiteX3" fmla="*/ 4495799 w 4495799"/>
                <a:gd name="connsiteY3" fmla="*/ 142723 h 1461103"/>
                <a:gd name="connsiteX0" fmla="*/ 101600 w 3247570"/>
                <a:gd name="connsiteY0" fmla="*/ 486229 h 1837266"/>
                <a:gd name="connsiteX1" fmla="*/ 177800 w 3247570"/>
                <a:gd name="connsiteY1" fmla="*/ 1248228 h 1837266"/>
                <a:gd name="connsiteX2" fmla="*/ 1168400 w 3247570"/>
                <a:gd name="connsiteY2" fmla="*/ 1629228 h 1837266"/>
                <a:gd name="connsiteX3" fmla="*/ 3247570 w 3247570"/>
                <a:gd name="connsiteY3" fmla="*/ 0 h 1837266"/>
                <a:gd name="connsiteX0" fmla="*/ 101600 w 2311399"/>
                <a:gd name="connsiteY0" fmla="*/ 0 h 1155699"/>
                <a:gd name="connsiteX1" fmla="*/ 177800 w 2311399"/>
                <a:gd name="connsiteY1" fmla="*/ 761999 h 1155699"/>
                <a:gd name="connsiteX2" fmla="*/ 1168400 w 2311399"/>
                <a:gd name="connsiteY2" fmla="*/ 1142999 h 1155699"/>
                <a:gd name="connsiteX3" fmla="*/ 2311399 w 2311399"/>
                <a:gd name="connsiteY3" fmla="*/ 685798 h 1155699"/>
                <a:gd name="connsiteX0" fmla="*/ 0 w 2209799"/>
                <a:gd name="connsiteY0" fmla="*/ 0 h 1193799"/>
                <a:gd name="connsiteX1" fmla="*/ 457200 w 2209799"/>
                <a:gd name="connsiteY1" fmla="*/ 990598 h 1193799"/>
                <a:gd name="connsiteX2" fmla="*/ 1066800 w 2209799"/>
                <a:gd name="connsiteY2" fmla="*/ 1142999 h 1193799"/>
                <a:gd name="connsiteX3" fmla="*/ 2209799 w 2209799"/>
                <a:gd name="connsiteY3" fmla="*/ 685798 h 1193799"/>
                <a:gd name="connsiteX0" fmla="*/ 0 w 2209799"/>
                <a:gd name="connsiteY0" fmla="*/ 0 h 1142999"/>
                <a:gd name="connsiteX1" fmla="*/ 1066800 w 2209799"/>
                <a:gd name="connsiteY1" fmla="*/ 1142999 h 1142999"/>
                <a:gd name="connsiteX2" fmla="*/ 2209799 w 2209799"/>
                <a:gd name="connsiteY2" fmla="*/ 685798 h 1142999"/>
                <a:gd name="connsiteX0" fmla="*/ 0 w 2209799"/>
                <a:gd name="connsiteY0" fmla="*/ 0 h 838198"/>
                <a:gd name="connsiteX1" fmla="*/ 838200 w 2209799"/>
                <a:gd name="connsiteY1" fmla="*/ 838198 h 838198"/>
                <a:gd name="connsiteX2" fmla="*/ 2209799 w 2209799"/>
                <a:gd name="connsiteY2" fmla="*/ 685798 h 838198"/>
                <a:gd name="connsiteX0" fmla="*/ 605 w 2210404"/>
                <a:gd name="connsiteY0" fmla="*/ 0 h 838198"/>
                <a:gd name="connsiteX1" fmla="*/ 381605 w 2210404"/>
                <a:gd name="connsiteY1" fmla="*/ 228598 h 838198"/>
                <a:gd name="connsiteX2" fmla="*/ 838805 w 2210404"/>
                <a:gd name="connsiteY2" fmla="*/ 838198 h 838198"/>
                <a:gd name="connsiteX3" fmla="*/ 2210404 w 2210404"/>
                <a:gd name="connsiteY3" fmla="*/ 685798 h 838198"/>
                <a:gd name="connsiteX0" fmla="*/ 0 w 2209799"/>
                <a:gd name="connsiteY0" fmla="*/ 0 h 838198"/>
                <a:gd name="connsiteX1" fmla="*/ 838200 w 2209799"/>
                <a:gd name="connsiteY1" fmla="*/ 838198 h 838198"/>
                <a:gd name="connsiteX2" fmla="*/ 2209799 w 2209799"/>
                <a:gd name="connsiteY2" fmla="*/ 685798 h 838198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1219200"/>
                <a:gd name="connsiteX1" fmla="*/ 457200 w 2133599"/>
                <a:gd name="connsiteY1" fmla="*/ 1066800 h 1219200"/>
                <a:gd name="connsiteX2" fmla="*/ 762000 w 2133599"/>
                <a:gd name="connsiteY2" fmla="*/ 914400 h 1219200"/>
                <a:gd name="connsiteX3" fmla="*/ 2133599 w 2133599"/>
                <a:gd name="connsiteY3" fmla="*/ 762000 h 1219200"/>
                <a:gd name="connsiteX0" fmla="*/ 0 w 2133599"/>
                <a:gd name="connsiteY0" fmla="*/ 0 h 1193800"/>
                <a:gd name="connsiteX1" fmla="*/ 457200 w 2133599"/>
                <a:gd name="connsiteY1" fmla="*/ 1066800 h 1193800"/>
                <a:gd name="connsiteX2" fmla="*/ 2133599 w 2133599"/>
                <a:gd name="connsiteY2" fmla="*/ 762000 h 1193800"/>
                <a:gd name="connsiteX0" fmla="*/ 0 w 2133599"/>
                <a:gd name="connsiteY0" fmla="*/ 0 h 1193800"/>
                <a:gd name="connsiteX1" fmla="*/ 533400 w 2133599"/>
                <a:gd name="connsiteY1" fmla="*/ 1066800 h 1193800"/>
                <a:gd name="connsiteX2" fmla="*/ 2133599 w 2133599"/>
                <a:gd name="connsiteY2" fmla="*/ 762000 h 1193800"/>
                <a:gd name="connsiteX0" fmla="*/ 0 w 2057400"/>
                <a:gd name="connsiteY0" fmla="*/ 0 h 1193800"/>
                <a:gd name="connsiteX1" fmla="*/ 533400 w 2057400"/>
                <a:gd name="connsiteY1" fmla="*/ 1066800 h 1193800"/>
                <a:gd name="connsiteX2" fmla="*/ 2057400 w 2057400"/>
                <a:gd name="connsiteY2" fmla="*/ 762000 h 1193800"/>
                <a:gd name="connsiteX0" fmla="*/ 0 w 2057400"/>
                <a:gd name="connsiteY0" fmla="*/ 0 h 1218595"/>
                <a:gd name="connsiteX1" fmla="*/ 533400 w 2057400"/>
                <a:gd name="connsiteY1" fmla="*/ 1066800 h 1218595"/>
                <a:gd name="connsiteX2" fmla="*/ 1524000 w 2057400"/>
                <a:gd name="connsiteY2" fmla="*/ 838200 h 1218595"/>
                <a:gd name="connsiteX3" fmla="*/ 2057400 w 2057400"/>
                <a:gd name="connsiteY3" fmla="*/ 762000 h 1218595"/>
                <a:gd name="connsiteX0" fmla="*/ 0 w 4114800"/>
                <a:gd name="connsiteY0" fmla="*/ 0 h 1218595"/>
                <a:gd name="connsiteX1" fmla="*/ 533400 w 4114800"/>
                <a:gd name="connsiteY1" fmla="*/ 1066800 h 1218595"/>
                <a:gd name="connsiteX2" fmla="*/ 1524000 w 4114800"/>
                <a:gd name="connsiteY2" fmla="*/ 838200 h 1218595"/>
                <a:gd name="connsiteX3" fmla="*/ 4114800 w 4114800"/>
                <a:gd name="connsiteY3" fmla="*/ 914400 h 1218595"/>
                <a:gd name="connsiteX0" fmla="*/ 0 w 4114800"/>
                <a:gd name="connsiteY0" fmla="*/ 0 h 1218595"/>
                <a:gd name="connsiteX1" fmla="*/ 533400 w 4114800"/>
                <a:gd name="connsiteY1" fmla="*/ 1066800 h 1218595"/>
                <a:gd name="connsiteX2" fmla="*/ 2057400 w 4114800"/>
                <a:gd name="connsiteY2" fmla="*/ 762000 h 1218595"/>
                <a:gd name="connsiteX3" fmla="*/ 4114800 w 4114800"/>
                <a:gd name="connsiteY3" fmla="*/ 914400 h 1218595"/>
                <a:gd name="connsiteX0" fmla="*/ 445105 w 4559905"/>
                <a:gd name="connsiteY0" fmla="*/ 0 h 1218595"/>
                <a:gd name="connsiteX1" fmla="*/ 978505 w 4559905"/>
                <a:gd name="connsiteY1" fmla="*/ 1066800 h 1218595"/>
                <a:gd name="connsiteX2" fmla="*/ 2502505 w 4559905"/>
                <a:gd name="connsiteY2" fmla="*/ 762000 h 1218595"/>
                <a:gd name="connsiteX3" fmla="*/ 4559905 w 4559905"/>
                <a:gd name="connsiteY3" fmla="*/ 914400 h 1218595"/>
                <a:gd name="connsiteX0" fmla="*/ 445105 w 4559905"/>
                <a:gd name="connsiteY0" fmla="*/ 0 h 1370995"/>
                <a:gd name="connsiteX1" fmla="*/ 826106 w 4559905"/>
                <a:gd name="connsiteY1" fmla="*/ 1219200 h 1370995"/>
                <a:gd name="connsiteX2" fmla="*/ 2502505 w 4559905"/>
                <a:gd name="connsiteY2" fmla="*/ 762000 h 1370995"/>
                <a:gd name="connsiteX3" fmla="*/ 4559905 w 4559905"/>
                <a:gd name="connsiteY3" fmla="*/ 914400 h 1370995"/>
                <a:gd name="connsiteX0" fmla="*/ 445105 w 4559905"/>
                <a:gd name="connsiteY0" fmla="*/ 0 h 1370995"/>
                <a:gd name="connsiteX1" fmla="*/ 826106 w 4559905"/>
                <a:gd name="connsiteY1" fmla="*/ 1219200 h 1370995"/>
                <a:gd name="connsiteX2" fmla="*/ 2502506 w 4559905"/>
                <a:gd name="connsiteY2" fmla="*/ 838200 h 1370995"/>
                <a:gd name="connsiteX3" fmla="*/ 4559905 w 4559905"/>
                <a:gd name="connsiteY3" fmla="*/ 914400 h 1370995"/>
                <a:gd name="connsiteX0" fmla="*/ 445105 w 4483706"/>
                <a:gd name="connsiteY0" fmla="*/ 0 h 1370995"/>
                <a:gd name="connsiteX1" fmla="*/ 826106 w 4483706"/>
                <a:gd name="connsiteY1" fmla="*/ 1219200 h 1370995"/>
                <a:gd name="connsiteX2" fmla="*/ 2502506 w 4483706"/>
                <a:gd name="connsiteY2" fmla="*/ 838200 h 1370995"/>
                <a:gd name="connsiteX3" fmla="*/ 4483706 w 4483706"/>
                <a:gd name="connsiteY3" fmla="*/ 1143000 h 1370995"/>
                <a:gd name="connsiteX0" fmla="*/ 445105 w 4483706"/>
                <a:gd name="connsiteY0" fmla="*/ 0 h 1396395"/>
                <a:gd name="connsiteX1" fmla="*/ 826106 w 4483706"/>
                <a:gd name="connsiteY1" fmla="*/ 1219200 h 1396395"/>
                <a:gd name="connsiteX2" fmla="*/ 2502506 w 4483706"/>
                <a:gd name="connsiteY2" fmla="*/ 838200 h 1396395"/>
                <a:gd name="connsiteX3" fmla="*/ 4483706 w 4483706"/>
                <a:gd name="connsiteY3" fmla="*/ 1371600 h 1396395"/>
                <a:gd name="connsiteX0" fmla="*/ 445105 w 4483706"/>
                <a:gd name="connsiteY0" fmla="*/ 0 h 1396395"/>
                <a:gd name="connsiteX1" fmla="*/ 826106 w 4483706"/>
                <a:gd name="connsiteY1" fmla="*/ 1219200 h 1396395"/>
                <a:gd name="connsiteX2" fmla="*/ 2578706 w 4483706"/>
                <a:gd name="connsiteY2" fmla="*/ 838200 h 1396395"/>
                <a:gd name="connsiteX3" fmla="*/ 4483706 w 4483706"/>
                <a:gd name="connsiteY3" fmla="*/ 1371600 h 1396395"/>
                <a:gd name="connsiteX0" fmla="*/ 139699 w 4178300"/>
                <a:gd name="connsiteY0" fmla="*/ 17466 h 1413861"/>
                <a:gd name="connsiteX1" fmla="*/ 63500 w 4178300"/>
                <a:gd name="connsiteY1" fmla="*/ 203200 h 1413861"/>
                <a:gd name="connsiteX2" fmla="*/ 520700 w 4178300"/>
                <a:gd name="connsiteY2" fmla="*/ 1236666 h 1413861"/>
                <a:gd name="connsiteX3" fmla="*/ 2273300 w 4178300"/>
                <a:gd name="connsiteY3" fmla="*/ 855666 h 1413861"/>
                <a:gd name="connsiteX4" fmla="*/ 4178300 w 4178300"/>
                <a:gd name="connsiteY4" fmla="*/ 1389066 h 1413861"/>
                <a:gd name="connsiteX0" fmla="*/ 0 w 4038601"/>
                <a:gd name="connsiteY0" fmla="*/ 0 h 1396395"/>
                <a:gd name="connsiteX1" fmla="*/ 381001 w 4038601"/>
                <a:gd name="connsiteY1" fmla="*/ 1219200 h 1396395"/>
                <a:gd name="connsiteX2" fmla="*/ 2133601 w 4038601"/>
                <a:gd name="connsiteY2" fmla="*/ 838200 h 1396395"/>
                <a:gd name="connsiteX3" fmla="*/ 4038601 w 4038601"/>
                <a:gd name="connsiteY3" fmla="*/ 1371600 h 1396395"/>
                <a:gd name="connsiteX0" fmla="*/ 292099 w 4330700"/>
                <a:gd name="connsiteY0" fmla="*/ 0 h 1396395"/>
                <a:gd name="connsiteX1" fmla="*/ 63500 w 4330700"/>
                <a:gd name="connsiteY1" fmla="*/ 566734 h 1396395"/>
                <a:gd name="connsiteX2" fmla="*/ 673100 w 4330700"/>
                <a:gd name="connsiteY2" fmla="*/ 1219200 h 1396395"/>
                <a:gd name="connsiteX3" fmla="*/ 2425700 w 4330700"/>
                <a:gd name="connsiteY3" fmla="*/ 838200 h 1396395"/>
                <a:gd name="connsiteX4" fmla="*/ 4330700 w 4330700"/>
                <a:gd name="connsiteY4" fmla="*/ 1371600 h 1396395"/>
                <a:gd name="connsiteX0" fmla="*/ 292100 w 4330700"/>
                <a:gd name="connsiteY0" fmla="*/ 0 h 1363061"/>
                <a:gd name="connsiteX1" fmla="*/ 63500 w 4330700"/>
                <a:gd name="connsiteY1" fmla="*/ 533400 h 1363061"/>
                <a:gd name="connsiteX2" fmla="*/ 673100 w 4330700"/>
                <a:gd name="connsiteY2" fmla="*/ 1185866 h 1363061"/>
                <a:gd name="connsiteX3" fmla="*/ 2425700 w 4330700"/>
                <a:gd name="connsiteY3" fmla="*/ 804866 h 1363061"/>
                <a:gd name="connsiteX4" fmla="*/ 4330700 w 4330700"/>
                <a:gd name="connsiteY4" fmla="*/ 1338266 h 136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30700" h="1363061">
                  <a:moveTo>
                    <a:pt x="292100" y="0"/>
                  </a:moveTo>
                  <a:cubicBezTo>
                    <a:pt x="292497" y="793"/>
                    <a:pt x="0" y="335756"/>
                    <a:pt x="63500" y="533400"/>
                  </a:cubicBezTo>
                  <a:cubicBezTo>
                    <a:pt x="127000" y="731044"/>
                    <a:pt x="279400" y="1140622"/>
                    <a:pt x="673100" y="1185866"/>
                  </a:cubicBezTo>
                  <a:cubicBezTo>
                    <a:pt x="1066800" y="1231110"/>
                    <a:pt x="1816100" y="779466"/>
                    <a:pt x="2425700" y="804866"/>
                  </a:cubicBezTo>
                  <a:cubicBezTo>
                    <a:pt x="3035300" y="830266"/>
                    <a:pt x="4251476" y="1363061"/>
                    <a:pt x="4330700" y="1338266"/>
                  </a:cubicBezTo>
                </a:path>
              </a:pathLst>
            </a:custGeom>
            <a:ln w="25400">
              <a:gradFill flip="none" rotWithShape="1">
                <a:gsLst>
                  <a:gs pos="0">
                    <a:srgbClr val="FF0000"/>
                  </a:gs>
                  <a:gs pos="52000">
                    <a:srgbClr val="0070C0"/>
                  </a:gs>
                </a:gsLst>
                <a:lin ang="27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Open Sans" panose="020B0606030504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3657600" y="2286000"/>
              <a:ext cx="3962400" cy="793496"/>
            </a:xfrm>
            <a:custGeom>
              <a:avLst/>
              <a:gdLst>
                <a:gd name="connsiteX0" fmla="*/ 1051076 w 4570790"/>
                <a:gd name="connsiteY0" fmla="*/ 0 h 1741715"/>
                <a:gd name="connsiteX1" fmla="*/ 586619 w 4570790"/>
                <a:gd name="connsiteY1" fmla="*/ 1502229 h 1741715"/>
                <a:gd name="connsiteX2" fmla="*/ 4570790 w 4570790"/>
                <a:gd name="connsiteY2" fmla="*/ 1436914 h 1741715"/>
                <a:gd name="connsiteX0" fmla="*/ 1242785 w 4762499"/>
                <a:gd name="connsiteY0" fmla="*/ 0 h 1624391"/>
                <a:gd name="connsiteX1" fmla="*/ 92528 w 4762499"/>
                <a:gd name="connsiteY1" fmla="*/ 703943 h 1624391"/>
                <a:gd name="connsiteX2" fmla="*/ 778328 w 4762499"/>
                <a:gd name="connsiteY2" fmla="*/ 1502229 h 1624391"/>
                <a:gd name="connsiteX3" fmla="*/ 4762499 w 4762499"/>
                <a:gd name="connsiteY3" fmla="*/ 1436914 h 1624391"/>
                <a:gd name="connsiteX0" fmla="*/ 1663701 w 4809671"/>
                <a:gd name="connsiteY0" fmla="*/ 1289352 h 1291771"/>
                <a:gd name="connsiteX1" fmla="*/ 139700 w 4809671"/>
                <a:gd name="connsiteY1" fmla="*/ 70152 h 1291771"/>
                <a:gd name="connsiteX2" fmla="*/ 825500 w 4809671"/>
                <a:gd name="connsiteY2" fmla="*/ 868438 h 1291771"/>
                <a:gd name="connsiteX3" fmla="*/ 4809671 w 4809671"/>
                <a:gd name="connsiteY3" fmla="*/ 803123 h 1291771"/>
                <a:gd name="connsiteX0" fmla="*/ 1349829 w 4495799"/>
                <a:gd name="connsiteY0" fmla="*/ 628952 h 1461103"/>
                <a:gd name="connsiteX1" fmla="*/ 1426029 w 4495799"/>
                <a:gd name="connsiteY1" fmla="*/ 1390951 h 1461103"/>
                <a:gd name="connsiteX2" fmla="*/ 511628 w 4495799"/>
                <a:gd name="connsiteY2" fmla="*/ 208038 h 1461103"/>
                <a:gd name="connsiteX3" fmla="*/ 4495799 w 4495799"/>
                <a:gd name="connsiteY3" fmla="*/ 142723 h 1461103"/>
                <a:gd name="connsiteX0" fmla="*/ 101600 w 3247570"/>
                <a:gd name="connsiteY0" fmla="*/ 486229 h 1837266"/>
                <a:gd name="connsiteX1" fmla="*/ 177800 w 3247570"/>
                <a:gd name="connsiteY1" fmla="*/ 1248228 h 1837266"/>
                <a:gd name="connsiteX2" fmla="*/ 1168400 w 3247570"/>
                <a:gd name="connsiteY2" fmla="*/ 1629228 h 1837266"/>
                <a:gd name="connsiteX3" fmla="*/ 3247570 w 3247570"/>
                <a:gd name="connsiteY3" fmla="*/ 0 h 1837266"/>
                <a:gd name="connsiteX0" fmla="*/ 101600 w 2311399"/>
                <a:gd name="connsiteY0" fmla="*/ 0 h 1155699"/>
                <a:gd name="connsiteX1" fmla="*/ 177800 w 2311399"/>
                <a:gd name="connsiteY1" fmla="*/ 761999 h 1155699"/>
                <a:gd name="connsiteX2" fmla="*/ 1168400 w 2311399"/>
                <a:gd name="connsiteY2" fmla="*/ 1142999 h 1155699"/>
                <a:gd name="connsiteX3" fmla="*/ 2311399 w 2311399"/>
                <a:gd name="connsiteY3" fmla="*/ 685798 h 1155699"/>
                <a:gd name="connsiteX0" fmla="*/ 0 w 2209799"/>
                <a:gd name="connsiteY0" fmla="*/ 0 h 1193799"/>
                <a:gd name="connsiteX1" fmla="*/ 457200 w 2209799"/>
                <a:gd name="connsiteY1" fmla="*/ 990598 h 1193799"/>
                <a:gd name="connsiteX2" fmla="*/ 1066800 w 2209799"/>
                <a:gd name="connsiteY2" fmla="*/ 1142999 h 1193799"/>
                <a:gd name="connsiteX3" fmla="*/ 2209799 w 2209799"/>
                <a:gd name="connsiteY3" fmla="*/ 685798 h 1193799"/>
                <a:gd name="connsiteX0" fmla="*/ 0 w 2209799"/>
                <a:gd name="connsiteY0" fmla="*/ 0 h 1142999"/>
                <a:gd name="connsiteX1" fmla="*/ 1066800 w 2209799"/>
                <a:gd name="connsiteY1" fmla="*/ 1142999 h 1142999"/>
                <a:gd name="connsiteX2" fmla="*/ 2209799 w 2209799"/>
                <a:gd name="connsiteY2" fmla="*/ 685798 h 1142999"/>
                <a:gd name="connsiteX0" fmla="*/ 0 w 2209799"/>
                <a:gd name="connsiteY0" fmla="*/ 0 h 838198"/>
                <a:gd name="connsiteX1" fmla="*/ 838200 w 2209799"/>
                <a:gd name="connsiteY1" fmla="*/ 838198 h 838198"/>
                <a:gd name="connsiteX2" fmla="*/ 2209799 w 2209799"/>
                <a:gd name="connsiteY2" fmla="*/ 685798 h 838198"/>
                <a:gd name="connsiteX0" fmla="*/ 605 w 2210404"/>
                <a:gd name="connsiteY0" fmla="*/ 0 h 838198"/>
                <a:gd name="connsiteX1" fmla="*/ 381605 w 2210404"/>
                <a:gd name="connsiteY1" fmla="*/ 228598 h 838198"/>
                <a:gd name="connsiteX2" fmla="*/ 838805 w 2210404"/>
                <a:gd name="connsiteY2" fmla="*/ 838198 h 838198"/>
                <a:gd name="connsiteX3" fmla="*/ 2210404 w 2210404"/>
                <a:gd name="connsiteY3" fmla="*/ 685798 h 838198"/>
                <a:gd name="connsiteX0" fmla="*/ 0 w 2209799"/>
                <a:gd name="connsiteY0" fmla="*/ 0 h 838198"/>
                <a:gd name="connsiteX1" fmla="*/ 838200 w 2209799"/>
                <a:gd name="connsiteY1" fmla="*/ 838198 h 838198"/>
                <a:gd name="connsiteX2" fmla="*/ 2209799 w 2209799"/>
                <a:gd name="connsiteY2" fmla="*/ 685798 h 838198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1219200"/>
                <a:gd name="connsiteX1" fmla="*/ 457200 w 2133599"/>
                <a:gd name="connsiteY1" fmla="*/ 1066800 h 1219200"/>
                <a:gd name="connsiteX2" fmla="*/ 762000 w 2133599"/>
                <a:gd name="connsiteY2" fmla="*/ 914400 h 1219200"/>
                <a:gd name="connsiteX3" fmla="*/ 2133599 w 2133599"/>
                <a:gd name="connsiteY3" fmla="*/ 762000 h 1219200"/>
                <a:gd name="connsiteX0" fmla="*/ 0 w 2133599"/>
                <a:gd name="connsiteY0" fmla="*/ 0 h 1193800"/>
                <a:gd name="connsiteX1" fmla="*/ 457200 w 2133599"/>
                <a:gd name="connsiteY1" fmla="*/ 1066800 h 1193800"/>
                <a:gd name="connsiteX2" fmla="*/ 2133599 w 2133599"/>
                <a:gd name="connsiteY2" fmla="*/ 762000 h 1193800"/>
                <a:gd name="connsiteX0" fmla="*/ 0 w 2133599"/>
                <a:gd name="connsiteY0" fmla="*/ 0 h 1193800"/>
                <a:gd name="connsiteX1" fmla="*/ 533400 w 2133599"/>
                <a:gd name="connsiteY1" fmla="*/ 1066800 h 1193800"/>
                <a:gd name="connsiteX2" fmla="*/ 2133599 w 2133599"/>
                <a:gd name="connsiteY2" fmla="*/ 762000 h 1193800"/>
                <a:gd name="connsiteX0" fmla="*/ 0 w 2057400"/>
                <a:gd name="connsiteY0" fmla="*/ 0 h 1193800"/>
                <a:gd name="connsiteX1" fmla="*/ 533400 w 2057400"/>
                <a:gd name="connsiteY1" fmla="*/ 1066800 h 1193800"/>
                <a:gd name="connsiteX2" fmla="*/ 2057400 w 2057400"/>
                <a:gd name="connsiteY2" fmla="*/ 762000 h 1193800"/>
                <a:gd name="connsiteX0" fmla="*/ 0 w 2057400"/>
                <a:gd name="connsiteY0" fmla="*/ 0 h 1218595"/>
                <a:gd name="connsiteX1" fmla="*/ 533400 w 2057400"/>
                <a:gd name="connsiteY1" fmla="*/ 1066800 h 1218595"/>
                <a:gd name="connsiteX2" fmla="*/ 1524000 w 2057400"/>
                <a:gd name="connsiteY2" fmla="*/ 838200 h 1218595"/>
                <a:gd name="connsiteX3" fmla="*/ 2057400 w 2057400"/>
                <a:gd name="connsiteY3" fmla="*/ 762000 h 1218595"/>
                <a:gd name="connsiteX0" fmla="*/ 0 w 4114800"/>
                <a:gd name="connsiteY0" fmla="*/ 0 h 1218595"/>
                <a:gd name="connsiteX1" fmla="*/ 533400 w 4114800"/>
                <a:gd name="connsiteY1" fmla="*/ 1066800 h 1218595"/>
                <a:gd name="connsiteX2" fmla="*/ 1524000 w 4114800"/>
                <a:gd name="connsiteY2" fmla="*/ 838200 h 1218595"/>
                <a:gd name="connsiteX3" fmla="*/ 4114800 w 4114800"/>
                <a:gd name="connsiteY3" fmla="*/ 914400 h 1218595"/>
                <a:gd name="connsiteX0" fmla="*/ 0 w 4114800"/>
                <a:gd name="connsiteY0" fmla="*/ 0 h 1218595"/>
                <a:gd name="connsiteX1" fmla="*/ 533400 w 4114800"/>
                <a:gd name="connsiteY1" fmla="*/ 1066800 h 1218595"/>
                <a:gd name="connsiteX2" fmla="*/ 2057400 w 4114800"/>
                <a:gd name="connsiteY2" fmla="*/ 762000 h 1218595"/>
                <a:gd name="connsiteX3" fmla="*/ 4114800 w 4114800"/>
                <a:gd name="connsiteY3" fmla="*/ 914400 h 1218595"/>
                <a:gd name="connsiteX0" fmla="*/ 0 w 4114800"/>
                <a:gd name="connsiteY0" fmla="*/ 0 h 1218595"/>
                <a:gd name="connsiteX1" fmla="*/ 533400 w 4114800"/>
                <a:gd name="connsiteY1" fmla="*/ 1066800 h 1218595"/>
                <a:gd name="connsiteX2" fmla="*/ 2057400 w 4114800"/>
                <a:gd name="connsiteY2" fmla="*/ 762000 h 1218595"/>
                <a:gd name="connsiteX3" fmla="*/ 4114800 w 4114800"/>
                <a:gd name="connsiteY3" fmla="*/ 914400 h 1218595"/>
                <a:gd name="connsiteX0" fmla="*/ 0 w 4114800"/>
                <a:gd name="connsiteY0" fmla="*/ 0 h 939195"/>
                <a:gd name="connsiteX1" fmla="*/ 914400 w 4114800"/>
                <a:gd name="connsiteY1" fmla="*/ 762000 h 939195"/>
                <a:gd name="connsiteX2" fmla="*/ 2057400 w 4114800"/>
                <a:gd name="connsiteY2" fmla="*/ 762000 h 939195"/>
                <a:gd name="connsiteX3" fmla="*/ 4114800 w 4114800"/>
                <a:gd name="connsiteY3" fmla="*/ 914400 h 939195"/>
                <a:gd name="connsiteX0" fmla="*/ 0 w 4114800"/>
                <a:gd name="connsiteY0" fmla="*/ 0 h 939195"/>
                <a:gd name="connsiteX1" fmla="*/ 990600 w 4114800"/>
                <a:gd name="connsiteY1" fmla="*/ 457200 h 939195"/>
                <a:gd name="connsiteX2" fmla="*/ 2057400 w 4114800"/>
                <a:gd name="connsiteY2" fmla="*/ 762000 h 939195"/>
                <a:gd name="connsiteX3" fmla="*/ 4114800 w 4114800"/>
                <a:gd name="connsiteY3" fmla="*/ 914400 h 939195"/>
                <a:gd name="connsiteX0" fmla="*/ 0 w 4114800"/>
                <a:gd name="connsiteY0" fmla="*/ 0 h 939195"/>
                <a:gd name="connsiteX1" fmla="*/ 990600 w 4114800"/>
                <a:gd name="connsiteY1" fmla="*/ 457200 h 939195"/>
                <a:gd name="connsiteX2" fmla="*/ 2057400 w 4114800"/>
                <a:gd name="connsiteY2" fmla="*/ 762000 h 939195"/>
                <a:gd name="connsiteX3" fmla="*/ 4114800 w 4114800"/>
                <a:gd name="connsiteY3" fmla="*/ 914400 h 939195"/>
                <a:gd name="connsiteX0" fmla="*/ 0 w 4114800"/>
                <a:gd name="connsiteY0" fmla="*/ 0 h 939195"/>
                <a:gd name="connsiteX1" fmla="*/ 990600 w 4114800"/>
                <a:gd name="connsiteY1" fmla="*/ 457200 h 939195"/>
                <a:gd name="connsiteX2" fmla="*/ 2057400 w 4114800"/>
                <a:gd name="connsiteY2" fmla="*/ 685800 h 939195"/>
                <a:gd name="connsiteX3" fmla="*/ 4114800 w 4114800"/>
                <a:gd name="connsiteY3" fmla="*/ 914400 h 939195"/>
                <a:gd name="connsiteX0" fmla="*/ 0 w 4191000"/>
                <a:gd name="connsiteY0" fmla="*/ 228600 h 1028700"/>
                <a:gd name="connsiteX1" fmla="*/ 990600 w 4191000"/>
                <a:gd name="connsiteY1" fmla="*/ 685800 h 1028700"/>
                <a:gd name="connsiteX2" fmla="*/ 2057400 w 4191000"/>
                <a:gd name="connsiteY2" fmla="*/ 914400 h 1028700"/>
                <a:gd name="connsiteX3" fmla="*/ 4191000 w 4191000"/>
                <a:gd name="connsiteY3" fmla="*/ 0 h 1028700"/>
                <a:gd name="connsiteX0" fmla="*/ 0 w 4191000"/>
                <a:gd name="connsiteY0" fmla="*/ 228600 h 1028700"/>
                <a:gd name="connsiteX1" fmla="*/ 990600 w 4191000"/>
                <a:gd name="connsiteY1" fmla="*/ 685800 h 1028700"/>
                <a:gd name="connsiteX2" fmla="*/ 2133600 w 4191000"/>
                <a:gd name="connsiteY2" fmla="*/ 914400 h 1028700"/>
                <a:gd name="connsiteX3" fmla="*/ 4191000 w 4191000"/>
                <a:gd name="connsiteY3" fmla="*/ 0 h 1028700"/>
                <a:gd name="connsiteX0" fmla="*/ 0 w 4191000"/>
                <a:gd name="connsiteY0" fmla="*/ 228600 h 914400"/>
                <a:gd name="connsiteX1" fmla="*/ 990600 w 4191000"/>
                <a:gd name="connsiteY1" fmla="*/ 685800 h 914400"/>
                <a:gd name="connsiteX2" fmla="*/ 2133600 w 4191000"/>
                <a:gd name="connsiteY2" fmla="*/ 914400 h 914400"/>
                <a:gd name="connsiteX3" fmla="*/ 4191000 w 4191000"/>
                <a:gd name="connsiteY3" fmla="*/ 0 h 914400"/>
                <a:gd name="connsiteX0" fmla="*/ 0 w 4191000"/>
                <a:gd name="connsiteY0" fmla="*/ 228600 h 914400"/>
                <a:gd name="connsiteX1" fmla="*/ 990600 w 4191000"/>
                <a:gd name="connsiteY1" fmla="*/ 685800 h 914400"/>
                <a:gd name="connsiteX2" fmla="*/ 2133600 w 4191000"/>
                <a:gd name="connsiteY2" fmla="*/ 914400 h 914400"/>
                <a:gd name="connsiteX3" fmla="*/ 4191000 w 4191000"/>
                <a:gd name="connsiteY3" fmla="*/ 0 h 914400"/>
                <a:gd name="connsiteX0" fmla="*/ 0 w 4191000"/>
                <a:gd name="connsiteY0" fmla="*/ 228600 h 952500"/>
                <a:gd name="connsiteX1" fmla="*/ 2133600 w 4191000"/>
                <a:gd name="connsiteY1" fmla="*/ 914400 h 952500"/>
                <a:gd name="connsiteX2" fmla="*/ 4191000 w 4191000"/>
                <a:gd name="connsiteY2" fmla="*/ 0 h 952500"/>
                <a:gd name="connsiteX0" fmla="*/ 0 w 4110404"/>
                <a:gd name="connsiteY0" fmla="*/ 181429 h 952500"/>
                <a:gd name="connsiteX1" fmla="*/ 2053004 w 4110404"/>
                <a:gd name="connsiteY1" fmla="*/ 914400 h 952500"/>
                <a:gd name="connsiteX2" fmla="*/ 4110404 w 4110404"/>
                <a:gd name="connsiteY2" fmla="*/ 0 h 952500"/>
                <a:gd name="connsiteX0" fmla="*/ 0 w 4110404"/>
                <a:gd name="connsiteY0" fmla="*/ 181429 h 944638"/>
                <a:gd name="connsiteX1" fmla="*/ 402981 w 4110404"/>
                <a:gd name="connsiteY1" fmla="*/ 362857 h 944638"/>
                <a:gd name="connsiteX2" fmla="*/ 2053004 w 4110404"/>
                <a:gd name="connsiteY2" fmla="*/ 914400 h 944638"/>
                <a:gd name="connsiteX3" fmla="*/ 4110404 w 4110404"/>
                <a:gd name="connsiteY3" fmla="*/ 0 h 944638"/>
                <a:gd name="connsiteX0" fmla="*/ 0 w 4110404"/>
                <a:gd name="connsiteY0" fmla="*/ 181429 h 944638"/>
                <a:gd name="connsiteX1" fmla="*/ 2053004 w 4110404"/>
                <a:gd name="connsiteY1" fmla="*/ 914400 h 944638"/>
                <a:gd name="connsiteX2" fmla="*/ 4110404 w 4110404"/>
                <a:gd name="connsiteY2" fmla="*/ 0 h 944638"/>
                <a:gd name="connsiteX0" fmla="*/ 0 w 4191000"/>
                <a:gd name="connsiteY0" fmla="*/ 90714 h 944638"/>
                <a:gd name="connsiteX1" fmla="*/ 2133600 w 4191000"/>
                <a:gd name="connsiteY1" fmla="*/ 914400 h 944638"/>
                <a:gd name="connsiteX2" fmla="*/ 4191000 w 4191000"/>
                <a:gd name="connsiteY2" fmla="*/ 0 h 944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91000" h="944638">
                  <a:moveTo>
                    <a:pt x="0" y="90714"/>
                  </a:moveTo>
                  <a:cubicBezTo>
                    <a:pt x="427709" y="243416"/>
                    <a:pt x="1448533" y="944638"/>
                    <a:pt x="2133600" y="914400"/>
                  </a:cubicBezTo>
                  <a:cubicBezTo>
                    <a:pt x="2801257" y="861786"/>
                    <a:pt x="4111776" y="24795"/>
                    <a:pt x="4191000" y="0"/>
                  </a:cubicBezTo>
                </a:path>
              </a:pathLst>
            </a:custGeom>
            <a:ln w="25400">
              <a:gradFill flip="none" rotWithShape="1">
                <a:gsLst>
                  <a:gs pos="0">
                    <a:srgbClr val="FF0000"/>
                  </a:gs>
                  <a:gs pos="52000">
                    <a:srgbClr val="0070C0"/>
                  </a:gs>
                </a:gsLst>
                <a:lin ang="27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Open Sans" panose="020B0606030504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3657600" y="2362201"/>
              <a:ext cx="4267200" cy="806752"/>
            </a:xfrm>
            <a:custGeom>
              <a:avLst/>
              <a:gdLst>
                <a:gd name="connsiteX0" fmla="*/ 1051076 w 4570790"/>
                <a:gd name="connsiteY0" fmla="*/ 0 h 1741715"/>
                <a:gd name="connsiteX1" fmla="*/ 586619 w 4570790"/>
                <a:gd name="connsiteY1" fmla="*/ 1502229 h 1741715"/>
                <a:gd name="connsiteX2" fmla="*/ 4570790 w 4570790"/>
                <a:gd name="connsiteY2" fmla="*/ 1436914 h 1741715"/>
                <a:gd name="connsiteX0" fmla="*/ 1242785 w 4762499"/>
                <a:gd name="connsiteY0" fmla="*/ 0 h 1624391"/>
                <a:gd name="connsiteX1" fmla="*/ 92528 w 4762499"/>
                <a:gd name="connsiteY1" fmla="*/ 703943 h 1624391"/>
                <a:gd name="connsiteX2" fmla="*/ 778328 w 4762499"/>
                <a:gd name="connsiteY2" fmla="*/ 1502229 h 1624391"/>
                <a:gd name="connsiteX3" fmla="*/ 4762499 w 4762499"/>
                <a:gd name="connsiteY3" fmla="*/ 1436914 h 1624391"/>
                <a:gd name="connsiteX0" fmla="*/ 1663701 w 4809671"/>
                <a:gd name="connsiteY0" fmla="*/ 1289352 h 1291771"/>
                <a:gd name="connsiteX1" fmla="*/ 139700 w 4809671"/>
                <a:gd name="connsiteY1" fmla="*/ 70152 h 1291771"/>
                <a:gd name="connsiteX2" fmla="*/ 825500 w 4809671"/>
                <a:gd name="connsiteY2" fmla="*/ 868438 h 1291771"/>
                <a:gd name="connsiteX3" fmla="*/ 4809671 w 4809671"/>
                <a:gd name="connsiteY3" fmla="*/ 803123 h 1291771"/>
                <a:gd name="connsiteX0" fmla="*/ 1349829 w 4495799"/>
                <a:gd name="connsiteY0" fmla="*/ 628952 h 1461103"/>
                <a:gd name="connsiteX1" fmla="*/ 1426029 w 4495799"/>
                <a:gd name="connsiteY1" fmla="*/ 1390951 h 1461103"/>
                <a:gd name="connsiteX2" fmla="*/ 511628 w 4495799"/>
                <a:gd name="connsiteY2" fmla="*/ 208038 h 1461103"/>
                <a:gd name="connsiteX3" fmla="*/ 4495799 w 4495799"/>
                <a:gd name="connsiteY3" fmla="*/ 142723 h 1461103"/>
                <a:gd name="connsiteX0" fmla="*/ 101600 w 3247570"/>
                <a:gd name="connsiteY0" fmla="*/ 486229 h 1837266"/>
                <a:gd name="connsiteX1" fmla="*/ 177800 w 3247570"/>
                <a:gd name="connsiteY1" fmla="*/ 1248228 h 1837266"/>
                <a:gd name="connsiteX2" fmla="*/ 1168400 w 3247570"/>
                <a:gd name="connsiteY2" fmla="*/ 1629228 h 1837266"/>
                <a:gd name="connsiteX3" fmla="*/ 3247570 w 3247570"/>
                <a:gd name="connsiteY3" fmla="*/ 0 h 1837266"/>
                <a:gd name="connsiteX0" fmla="*/ 101600 w 2311399"/>
                <a:gd name="connsiteY0" fmla="*/ 0 h 1155699"/>
                <a:gd name="connsiteX1" fmla="*/ 177800 w 2311399"/>
                <a:gd name="connsiteY1" fmla="*/ 761999 h 1155699"/>
                <a:gd name="connsiteX2" fmla="*/ 1168400 w 2311399"/>
                <a:gd name="connsiteY2" fmla="*/ 1142999 h 1155699"/>
                <a:gd name="connsiteX3" fmla="*/ 2311399 w 2311399"/>
                <a:gd name="connsiteY3" fmla="*/ 685798 h 1155699"/>
                <a:gd name="connsiteX0" fmla="*/ 0 w 2209799"/>
                <a:gd name="connsiteY0" fmla="*/ 0 h 1193799"/>
                <a:gd name="connsiteX1" fmla="*/ 457200 w 2209799"/>
                <a:gd name="connsiteY1" fmla="*/ 990598 h 1193799"/>
                <a:gd name="connsiteX2" fmla="*/ 1066800 w 2209799"/>
                <a:gd name="connsiteY2" fmla="*/ 1142999 h 1193799"/>
                <a:gd name="connsiteX3" fmla="*/ 2209799 w 2209799"/>
                <a:gd name="connsiteY3" fmla="*/ 685798 h 1193799"/>
                <a:gd name="connsiteX0" fmla="*/ 0 w 2209799"/>
                <a:gd name="connsiteY0" fmla="*/ 0 h 1142999"/>
                <a:gd name="connsiteX1" fmla="*/ 1066800 w 2209799"/>
                <a:gd name="connsiteY1" fmla="*/ 1142999 h 1142999"/>
                <a:gd name="connsiteX2" fmla="*/ 2209799 w 2209799"/>
                <a:gd name="connsiteY2" fmla="*/ 685798 h 1142999"/>
                <a:gd name="connsiteX0" fmla="*/ 0 w 2209799"/>
                <a:gd name="connsiteY0" fmla="*/ 0 h 838198"/>
                <a:gd name="connsiteX1" fmla="*/ 838200 w 2209799"/>
                <a:gd name="connsiteY1" fmla="*/ 838198 h 838198"/>
                <a:gd name="connsiteX2" fmla="*/ 2209799 w 2209799"/>
                <a:gd name="connsiteY2" fmla="*/ 685798 h 838198"/>
                <a:gd name="connsiteX0" fmla="*/ 605 w 2210404"/>
                <a:gd name="connsiteY0" fmla="*/ 0 h 838198"/>
                <a:gd name="connsiteX1" fmla="*/ 381605 w 2210404"/>
                <a:gd name="connsiteY1" fmla="*/ 228598 h 838198"/>
                <a:gd name="connsiteX2" fmla="*/ 838805 w 2210404"/>
                <a:gd name="connsiteY2" fmla="*/ 838198 h 838198"/>
                <a:gd name="connsiteX3" fmla="*/ 2210404 w 2210404"/>
                <a:gd name="connsiteY3" fmla="*/ 685798 h 838198"/>
                <a:gd name="connsiteX0" fmla="*/ 0 w 2209799"/>
                <a:gd name="connsiteY0" fmla="*/ 0 h 838198"/>
                <a:gd name="connsiteX1" fmla="*/ 838200 w 2209799"/>
                <a:gd name="connsiteY1" fmla="*/ 838198 h 838198"/>
                <a:gd name="connsiteX2" fmla="*/ 2209799 w 2209799"/>
                <a:gd name="connsiteY2" fmla="*/ 685798 h 838198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1219200"/>
                <a:gd name="connsiteX1" fmla="*/ 457200 w 2133599"/>
                <a:gd name="connsiteY1" fmla="*/ 1066800 h 1219200"/>
                <a:gd name="connsiteX2" fmla="*/ 762000 w 2133599"/>
                <a:gd name="connsiteY2" fmla="*/ 914400 h 1219200"/>
                <a:gd name="connsiteX3" fmla="*/ 2133599 w 2133599"/>
                <a:gd name="connsiteY3" fmla="*/ 762000 h 1219200"/>
                <a:gd name="connsiteX0" fmla="*/ 0 w 2133599"/>
                <a:gd name="connsiteY0" fmla="*/ 0 h 1193800"/>
                <a:gd name="connsiteX1" fmla="*/ 457200 w 2133599"/>
                <a:gd name="connsiteY1" fmla="*/ 1066800 h 1193800"/>
                <a:gd name="connsiteX2" fmla="*/ 2133599 w 2133599"/>
                <a:gd name="connsiteY2" fmla="*/ 762000 h 1193800"/>
                <a:gd name="connsiteX0" fmla="*/ 0 w 2133599"/>
                <a:gd name="connsiteY0" fmla="*/ 0 h 1193800"/>
                <a:gd name="connsiteX1" fmla="*/ 533400 w 2133599"/>
                <a:gd name="connsiteY1" fmla="*/ 1066800 h 1193800"/>
                <a:gd name="connsiteX2" fmla="*/ 2133599 w 2133599"/>
                <a:gd name="connsiteY2" fmla="*/ 762000 h 1193800"/>
                <a:gd name="connsiteX0" fmla="*/ 0 w 2057400"/>
                <a:gd name="connsiteY0" fmla="*/ 0 h 1193800"/>
                <a:gd name="connsiteX1" fmla="*/ 533400 w 2057400"/>
                <a:gd name="connsiteY1" fmla="*/ 1066800 h 1193800"/>
                <a:gd name="connsiteX2" fmla="*/ 2057400 w 2057400"/>
                <a:gd name="connsiteY2" fmla="*/ 762000 h 1193800"/>
                <a:gd name="connsiteX0" fmla="*/ 0 w 2057400"/>
                <a:gd name="connsiteY0" fmla="*/ 0 h 1218595"/>
                <a:gd name="connsiteX1" fmla="*/ 533400 w 2057400"/>
                <a:gd name="connsiteY1" fmla="*/ 1066800 h 1218595"/>
                <a:gd name="connsiteX2" fmla="*/ 1524000 w 2057400"/>
                <a:gd name="connsiteY2" fmla="*/ 838200 h 1218595"/>
                <a:gd name="connsiteX3" fmla="*/ 2057400 w 2057400"/>
                <a:gd name="connsiteY3" fmla="*/ 762000 h 1218595"/>
                <a:gd name="connsiteX0" fmla="*/ 0 w 4114800"/>
                <a:gd name="connsiteY0" fmla="*/ 0 h 1218595"/>
                <a:gd name="connsiteX1" fmla="*/ 533400 w 4114800"/>
                <a:gd name="connsiteY1" fmla="*/ 1066800 h 1218595"/>
                <a:gd name="connsiteX2" fmla="*/ 1524000 w 4114800"/>
                <a:gd name="connsiteY2" fmla="*/ 838200 h 1218595"/>
                <a:gd name="connsiteX3" fmla="*/ 4114800 w 4114800"/>
                <a:gd name="connsiteY3" fmla="*/ 914400 h 1218595"/>
                <a:gd name="connsiteX0" fmla="*/ 0 w 4114800"/>
                <a:gd name="connsiteY0" fmla="*/ 0 h 1218595"/>
                <a:gd name="connsiteX1" fmla="*/ 533400 w 4114800"/>
                <a:gd name="connsiteY1" fmla="*/ 1066800 h 1218595"/>
                <a:gd name="connsiteX2" fmla="*/ 2057400 w 4114800"/>
                <a:gd name="connsiteY2" fmla="*/ 762000 h 1218595"/>
                <a:gd name="connsiteX3" fmla="*/ 4114800 w 4114800"/>
                <a:gd name="connsiteY3" fmla="*/ 914400 h 1218595"/>
                <a:gd name="connsiteX0" fmla="*/ 0 w 4114800"/>
                <a:gd name="connsiteY0" fmla="*/ 0 h 1218595"/>
                <a:gd name="connsiteX1" fmla="*/ 533400 w 4114800"/>
                <a:gd name="connsiteY1" fmla="*/ 1066800 h 1218595"/>
                <a:gd name="connsiteX2" fmla="*/ 2057400 w 4114800"/>
                <a:gd name="connsiteY2" fmla="*/ 762000 h 1218595"/>
                <a:gd name="connsiteX3" fmla="*/ 4114800 w 4114800"/>
                <a:gd name="connsiteY3" fmla="*/ 914400 h 1218595"/>
                <a:gd name="connsiteX0" fmla="*/ 0 w 4114800"/>
                <a:gd name="connsiteY0" fmla="*/ 0 h 939195"/>
                <a:gd name="connsiteX1" fmla="*/ 914400 w 4114800"/>
                <a:gd name="connsiteY1" fmla="*/ 762000 h 939195"/>
                <a:gd name="connsiteX2" fmla="*/ 2057400 w 4114800"/>
                <a:gd name="connsiteY2" fmla="*/ 762000 h 939195"/>
                <a:gd name="connsiteX3" fmla="*/ 4114800 w 4114800"/>
                <a:gd name="connsiteY3" fmla="*/ 914400 h 939195"/>
                <a:gd name="connsiteX0" fmla="*/ 0 w 4114800"/>
                <a:gd name="connsiteY0" fmla="*/ 0 h 939195"/>
                <a:gd name="connsiteX1" fmla="*/ 914400 w 4114800"/>
                <a:gd name="connsiteY1" fmla="*/ 762000 h 939195"/>
                <a:gd name="connsiteX2" fmla="*/ 2133600 w 4114800"/>
                <a:gd name="connsiteY2" fmla="*/ 762000 h 939195"/>
                <a:gd name="connsiteX3" fmla="*/ 4114800 w 4114800"/>
                <a:gd name="connsiteY3" fmla="*/ 914400 h 939195"/>
                <a:gd name="connsiteX0" fmla="*/ 0 w 4267200"/>
                <a:gd name="connsiteY0" fmla="*/ 0 h 913795"/>
                <a:gd name="connsiteX1" fmla="*/ 914400 w 4267200"/>
                <a:gd name="connsiteY1" fmla="*/ 762000 h 913795"/>
                <a:gd name="connsiteX2" fmla="*/ 2133600 w 4267200"/>
                <a:gd name="connsiteY2" fmla="*/ 762000 h 913795"/>
                <a:gd name="connsiteX3" fmla="*/ 4267200 w 4267200"/>
                <a:gd name="connsiteY3" fmla="*/ 381000 h 913795"/>
                <a:gd name="connsiteX0" fmla="*/ 0 w 4267200"/>
                <a:gd name="connsiteY0" fmla="*/ 0 h 762000"/>
                <a:gd name="connsiteX1" fmla="*/ 2133600 w 4267200"/>
                <a:gd name="connsiteY1" fmla="*/ 762000 h 762000"/>
                <a:gd name="connsiteX2" fmla="*/ 4267200 w 4267200"/>
                <a:gd name="connsiteY2" fmla="*/ 381000 h 762000"/>
                <a:gd name="connsiteX0" fmla="*/ 0 w 4267200"/>
                <a:gd name="connsiteY0" fmla="*/ 0 h 764419"/>
                <a:gd name="connsiteX1" fmla="*/ 914400 w 4267200"/>
                <a:gd name="connsiteY1" fmla="*/ 609600 h 764419"/>
                <a:gd name="connsiteX2" fmla="*/ 2133600 w 4267200"/>
                <a:gd name="connsiteY2" fmla="*/ 762000 h 764419"/>
                <a:gd name="connsiteX3" fmla="*/ 4267200 w 4267200"/>
                <a:gd name="connsiteY3" fmla="*/ 381000 h 764419"/>
                <a:gd name="connsiteX0" fmla="*/ 0 w 4267200"/>
                <a:gd name="connsiteY0" fmla="*/ 0 h 764419"/>
                <a:gd name="connsiteX1" fmla="*/ 914400 w 4267200"/>
                <a:gd name="connsiteY1" fmla="*/ 609600 h 764419"/>
                <a:gd name="connsiteX2" fmla="*/ 2057400 w 4267200"/>
                <a:gd name="connsiteY2" fmla="*/ 762000 h 764419"/>
                <a:gd name="connsiteX3" fmla="*/ 4267200 w 4267200"/>
                <a:gd name="connsiteY3" fmla="*/ 381000 h 764419"/>
                <a:gd name="connsiteX0" fmla="*/ 0 w 4267200"/>
                <a:gd name="connsiteY0" fmla="*/ 0 h 728134"/>
                <a:gd name="connsiteX1" fmla="*/ 914400 w 4267200"/>
                <a:gd name="connsiteY1" fmla="*/ 573315 h 728134"/>
                <a:gd name="connsiteX2" fmla="*/ 2057400 w 4267200"/>
                <a:gd name="connsiteY2" fmla="*/ 725715 h 728134"/>
                <a:gd name="connsiteX3" fmla="*/ 4267200 w 4267200"/>
                <a:gd name="connsiteY3" fmla="*/ 344715 h 728134"/>
                <a:gd name="connsiteX0" fmla="*/ 0 w 4267200"/>
                <a:gd name="connsiteY0" fmla="*/ 0 h 806752"/>
                <a:gd name="connsiteX1" fmla="*/ 762000 w 4267200"/>
                <a:gd name="connsiteY1" fmla="*/ 685799 h 806752"/>
                <a:gd name="connsiteX2" fmla="*/ 2057400 w 4267200"/>
                <a:gd name="connsiteY2" fmla="*/ 725715 h 806752"/>
                <a:gd name="connsiteX3" fmla="*/ 4267200 w 4267200"/>
                <a:gd name="connsiteY3" fmla="*/ 344715 h 80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7200" h="806752">
                  <a:moveTo>
                    <a:pt x="0" y="0"/>
                  </a:moveTo>
                  <a:cubicBezTo>
                    <a:pt x="154819" y="65919"/>
                    <a:pt x="419100" y="564847"/>
                    <a:pt x="762000" y="685799"/>
                  </a:cubicBezTo>
                  <a:cubicBezTo>
                    <a:pt x="1104900" y="806752"/>
                    <a:pt x="1501019" y="728134"/>
                    <a:pt x="2057400" y="725715"/>
                  </a:cubicBezTo>
                  <a:cubicBezTo>
                    <a:pt x="2616200" y="662215"/>
                    <a:pt x="4187976" y="369510"/>
                    <a:pt x="4267200" y="344715"/>
                  </a:cubicBezTo>
                </a:path>
              </a:pathLst>
            </a:custGeom>
            <a:ln w="25400">
              <a:gradFill flip="none" rotWithShape="1">
                <a:gsLst>
                  <a:gs pos="0">
                    <a:srgbClr val="FF0000"/>
                  </a:gs>
                  <a:gs pos="52000">
                    <a:srgbClr val="0070C0"/>
                  </a:gs>
                </a:gsLst>
                <a:lin ang="27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Open Sans" panose="020B0606030504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2612884" y="2362201"/>
              <a:ext cx="4930916" cy="2009096"/>
            </a:xfrm>
            <a:custGeom>
              <a:avLst/>
              <a:gdLst>
                <a:gd name="connsiteX0" fmla="*/ 1051076 w 4570790"/>
                <a:gd name="connsiteY0" fmla="*/ 0 h 1741715"/>
                <a:gd name="connsiteX1" fmla="*/ 586619 w 4570790"/>
                <a:gd name="connsiteY1" fmla="*/ 1502229 h 1741715"/>
                <a:gd name="connsiteX2" fmla="*/ 4570790 w 4570790"/>
                <a:gd name="connsiteY2" fmla="*/ 1436914 h 1741715"/>
                <a:gd name="connsiteX0" fmla="*/ 1242785 w 4762499"/>
                <a:gd name="connsiteY0" fmla="*/ 0 h 1624391"/>
                <a:gd name="connsiteX1" fmla="*/ 92528 w 4762499"/>
                <a:gd name="connsiteY1" fmla="*/ 703943 h 1624391"/>
                <a:gd name="connsiteX2" fmla="*/ 778328 w 4762499"/>
                <a:gd name="connsiteY2" fmla="*/ 1502229 h 1624391"/>
                <a:gd name="connsiteX3" fmla="*/ 4762499 w 4762499"/>
                <a:gd name="connsiteY3" fmla="*/ 1436914 h 1624391"/>
                <a:gd name="connsiteX0" fmla="*/ 1663701 w 4809671"/>
                <a:gd name="connsiteY0" fmla="*/ 1289352 h 1291771"/>
                <a:gd name="connsiteX1" fmla="*/ 139700 w 4809671"/>
                <a:gd name="connsiteY1" fmla="*/ 70152 h 1291771"/>
                <a:gd name="connsiteX2" fmla="*/ 825500 w 4809671"/>
                <a:gd name="connsiteY2" fmla="*/ 868438 h 1291771"/>
                <a:gd name="connsiteX3" fmla="*/ 4809671 w 4809671"/>
                <a:gd name="connsiteY3" fmla="*/ 803123 h 1291771"/>
                <a:gd name="connsiteX0" fmla="*/ 1349829 w 4495799"/>
                <a:gd name="connsiteY0" fmla="*/ 628952 h 1461103"/>
                <a:gd name="connsiteX1" fmla="*/ 1426029 w 4495799"/>
                <a:gd name="connsiteY1" fmla="*/ 1390951 h 1461103"/>
                <a:gd name="connsiteX2" fmla="*/ 511628 w 4495799"/>
                <a:gd name="connsiteY2" fmla="*/ 208038 h 1461103"/>
                <a:gd name="connsiteX3" fmla="*/ 4495799 w 4495799"/>
                <a:gd name="connsiteY3" fmla="*/ 142723 h 1461103"/>
                <a:gd name="connsiteX0" fmla="*/ 101600 w 3247570"/>
                <a:gd name="connsiteY0" fmla="*/ 486229 h 1837266"/>
                <a:gd name="connsiteX1" fmla="*/ 177800 w 3247570"/>
                <a:gd name="connsiteY1" fmla="*/ 1248228 h 1837266"/>
                <a:gd name="connsiteX2" fmla="*/ 1168400 w 3247570"/>
                <a:gd name="connsiteY2" fmla="*/ 1629228 h 1837266"/>
                <a:gd name="connsiteX3" fmla="*/ 3247570 w 3247570"/>
                <a:gd name="connsiteY3" fmla="*/ 0 h 1837266"/>
                <a:gd name="connsiteX0" fmla="*/ 101600 w 2311399"/>
                <a:gd name="connsiteY0" fmla="*/ 0 h 1155699"/>
                <a:gd name="connsiteX1" fmla="*/ 177800 w 2311399"/>
                <a:gd name="connsiteY1" fmla="*/ 761999 h 1155699"/>
                <a:gd name="connsiteX2" fmla="*/ 1168400 w 2311399"/>
                <a:gd name="connsiteY2" fmla="*/ 1142999 h 1155699"/>
                <a:gd name="connsiteX3" fmla="*/ 2311399 w 2311399"/>
                <a:gd name="connsiteY3" fmla="*/ 685798 h 1155699"/>
                <a:gd name="connsiteX0" fmla="*/ 0 w 2209799"/>
                <a:gd name="connsiteY0" fmla="*/ 0 h 1193799"/>
                <a:gd name="connsiteX1" fmla="*/ 457200 w 2209799"/>
                <a:gd name="connsiteY1" fmla="*/ 990598 h 1193799"/>
                <a:gd name="connsiteX2" fmla="*/ 1066800 w 2209799"/>
                <a:gd name="connsiteY2" fmla="*/ 1142999 h 1193799"/>
                <a:gd name="connsiteX3" fmla="*/ 2209799 w 2209799"/>
                <a:gd name="connsiteY3" fmla="*/ 685798 h 1193799"/>
                <a:gd name="connsiteX0" fmla="*/ 0 w 2209799"/>
                <a:gd name="connsiteY0" fmla="*/ 0 h 1142999"/>
                <a:gd name="connsiteX1" fmla="*/ 1066800 w 2209799"/>
                <a:gd name="connsiteY1" fmla="*/ 1142999 h 1142999"/>
                <a:gd name="connsiteX2" fmla="*/ 2209799 w 2209799"/>
                <a:gd name="connsiteY2" fmla="*/ 685798 h 1142999"/>
                <a:gd name="connsiteX0" fmla="*/ 0 w 2209799"/>
                <a:gd name="connsiteY0" fmla="*/ 0 h 838198"/>
                <a:gd name="connsiteX1" fmla="*/ 838200 w 2209799"/>
                <a:gd name="connsiteY1" fmla="*/ 838198 h 838198"/>
                <a:gd name="connsiteX2" fmla="*/ 2209799 w 2209799"/>
                <a:gd name="connsiteY2" fmla="*/ 685798 h 838198"/>
                <a:gd name="connsiteX0" fmla="*/ 605 w 2210404"/>
                <a:gd name="connsiteY0" fmla="*/ 0 h 838198"/>
                <a:gd name="connsiteX1" fmla="*/ 381605 w 2210404"/>
                <a:gd name="connsiteY1" fmla="*/ 228598 h 838198"/>
                <a:gd name="connsiteX2" fmla="*/ 838805 w 2210404"/>
                <a:gd name="connsiteY2" fmla="*/ 838198 h 838198"/>
                <a:gd name="connsiteX3" fmla="*/ 2210404 w 2210404"/>
                <a:gd name="connsiteY3" fmla="*/ 685798 h 838198"/>
                <a:gd name="connsiteX0" fmla="*/ 0 w 2209799"/>
                <a:gd name="connsiteY0" fmla="*/ 0 h 838198"/>
                <a:gd name="connsiteX1" fmla="*/ 838200 w 2209799"/>
                <a:gd name="connsiteY1" fmla="*/ 838198 h 838198"/>
                <a:gd name="connsiteX2" fmla="*/ 2209799 w 2209799"/>
                <a:gd name="connsiteY2" fmla="*/ 685798 h 838198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914400"/>
                <a:gd name="connsiteX1" fmla="*/ 762000 w 2133599"/>
                <a:gd name="connsiteY1" fmla="*/ 914400 h 914400"/>
                <a:gd name="connsiteX2" fmla="*/ 2133599 w 2133599"/>
                <a:gd name="connsiteY2" fmla="*/ 762000 h 914400"/>
                <a:gd name="connsiteX0" fmla="*/ 0 w 2133599"/>
                <a:gd name="connsiteY0" fmla="*/ 0 h 1219200"/>
                <a:gd name="connsiteX1" fmla="*/ 457200 w 2133599"/>
                <a:gd name="connsiteY1" fmla="*/ 1066800 h 1219200"/>
                <a:gd name="connsiteX2" fmla="*/ 762000 w 2133599"/>
                <a:gd name="connsiteY2" fmla="*/ 914400 h 1219200"/>
                <a:gd name="connsiteX3" fmla="*/ 2133599 w 2133599"/>
                <a:gd name="connsiteY3" fmla="*/ 762000 h 1219200"/>
                <a:gd name="connsiteX0" fmla="*/ 0 w 2133599"/>
                <a:gd name="connsiteY0" fmla="*/ 0 h 1193800"/>
                <a:gd name="connsiteX1" fmla="*/ 457200 w 2133599"/>
                <a:gd name="connsiteY1" fmla="*/ 1066800 h 1193800"/>
                <a:gd name="connsiteX2" fmla="*/ 2133599 w 2133599"/>
                <a:gd name="connsiteY2" fmla="*/ 762000 h 1193800"/>
                <a:gd name="connsiteX0" fmla="*/ 0 w 2133599"/>
                <a:gd name="connsiteY0" fmla="*/ 0 h 1193800"/>
                <a:gd name="connsiteX1" fmla="*/ 533400 w 2133599"/>
                <a:gd name="connsiteY1" fmla="*/ 1066800 h 1193800"/>
                <a:gd name="connsiteX2" fmla="*/ 2133599 w 2133599"/>
                <a:gd name="connsiteY2" fmla="*/ 762000 h 1193800"/>
                <a:gd name="connsiteX0" fmla="*/ 0 w 2057400"/>
                <a:gd name="connsiteY0" fmla="*/ 0 h 1193800"/>
                <a:gd name="connsiteX1" fmla="*/ 533400 w 2057400"/>
                <a:gd name="connsiteY1" fmla="*/ 1066800 h 1193800"/>
                <a:gd name="connsiteX2" fmla="*/ 2057400 w 2057400"/>
                <a:gd name="connsiteY2" fmla="*/ 762000 h 1193800"/>
                <a:gd name="connsiteX0" fmla="*/ 0 w 2057400"/>
                <a:gd name="connsiteY0" fmla="*/ 0 h 1218595"/>
                <a:gd name="connsiteX1" fmla="*/ 533400 w 2057400"/>
                <a:gd name="connsiteY1" fmla="*/ 1066800 h 1218595"/>
                <a:gd name="connsiteX2" fmla="*/ 1524000 w 2057400"/>
                <a:gd name="connsiteY2" fmla="*/ 838200 h 1218595"/>
                <a:gd name="connsiteX3" fmla="*/ 2057400 w 2057400"/>
                <a:gd name="connsiteY3" fmla="*/ 762000 h 1218595"/>
                <a:gd name="connsiteX0" fmla="*/ 0 w 4114800"/>
                <a:gd name="connsiteY0" fmla="*/ 0 h 1218595"/>
                <a:gd name="connsiteX1" fmla="*/ 533400 w 4114800"/>
                <a:gd name="connsiteY1" fmla="*/ 1066800 h 1218595"/>
                <a:gd name="connsiteX2" fmla="*/ 1524000 w 4114800"/>
                <a:gd name="connsiteY2" fmla="*/ 838200 h 1218595"/>
                <a:gd name="connsiteX3" fmla="*/ 4114800 w 4114800"/>
                <a:gd name="connsiteY3" fmla="*/ 914400 h 1218595"/>
                <a:gd name="connsiteX0" fmla="*/ 0 w 4114800"/>
                <a:gd name="connsiteY0" fmla="*/ 0 h 1218595"/>
                <a:gd name="connsiteX1" fmla="*/ 533400 w 4114800"/>
                <a:gd name="connsiteY1" fmla="*/ 1066800 h 1218595"/>
                <a:gd name="connsiteX2" fmla="*/ 2057400 w 4114800"/>
                <a:gd name="connsiteY2" fmla="*/ 762000 h 1218595"/>
                <a:gd name="connsiteX3" fmla="*/ 4114800 w 4114800"/>
                <a:gd name="connsiteY3" fmla="*/ 914400 h 1218595"/>
                <a:gd name="connsiteX0" fmla="*/ 1007404 w 5122204"/>
                <a:gd name="connsiteY0" fmla="*/ 0 h 1218595"/>
                <a:gd name="connsiteX1" fmla="*/ 1540804 w 5122204"/>
                <a:gd name="connsiteY1" fmla="*/ 1066800 h 1218595"/>
                <a:gd name="connsiteX2" fmla="*/ 3064804 w 5122204"/>
                <a:gd name="connsiteY2" fmla="*/ 762000 h 1218595"/>
                <a:gd name="connsiteX3" fmla="*/ 5122204 w 5122204"/>
                <a:gd name="connsiteY3" fmla="*/ 914400 h 1218595"/>
                <a:gd name="connsiteX0" fmla="*/ 1007404 w 5122204"/>
                <a:gd name="connsiteY0" fmla="*/ 0 h 1370928"/>
                <a:gd name="connsiteX1" fmla="*/ 1154362 w 5122204"/>
                <a:gd name="connsiteY1" fmla="*/ 1219133 h 1370928"/>
                <a:gd name="connsiteX2" fmla="*/ 3064804 w 5122204"/>
                <a:gd name="connsiteY2" fmla="*/ 762000 h 1370928"/>
                <a:gd name="connsiteX3" fmla="*/ 5122204 w 5122204"/>
                <a:gd name="connsiteY3" fmla="*/ 914400 h 1370928"/>
                <a:gd name="connsiteX0" fmla="*/ 1007404 w 4754812"/>
                <a:gd name="connsiteY0" fmla="*/ 0 h 1785765"/>
                <a:gd name="connsiteX1" fmla="*/ 1154362 w 4754812"/>
                <a:gd name="connsiteY1" fmla="*/ 1219133 h 1785765"/>
                <a:gd name="connsiteX2" fmla="*/ 3064804 w 4754812"/>
                <a:gd name="connsiteY2" fmla="*/ 762000 h 1785765"/>
                <a:gd name="connsiteX3" fmla="*/ 4754812 w 4754812"/>
                <a:gd name="connsiteY3" fmla="*/ 1760970 h 1785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54812" h="1785765">
                  <a:moveTo>
                    <a:pt x="1007404" y="0"/>
                  </a:moveTo>
                  <a:cubicBezTo>
                    <a:pt x="0" y="342082"/>
                    <a:pt x="811462" y="1092133"/>
                    <a:pt x="1154362" y="1219133"/>
                  </a:cubicBezTo>
                  <a:cubicBezTo>
                    <a:pt x="1418038" y="1370928"/>
                    <a:pt x="2464729" y="671694"/>
                    <a:pt x="3064804" y="762000"/>
                  </a:cubicBezTo>
                  <a:cubicBezTo>
                    <a:pt x="3664879" y="852306"/>
                    <a:pt x="4675588" y="1785765"/>
                    <a:pt x="4754812" y="1760970"/>
                  </a:cubicBezTo>
                </a:path>
              </a:pathLst>
            </a:custGeom>
            <a:ln w="25400">
              <a:gradFill flip="none" rotWithShape="1">
                <a:gsLst>
                  <a:gs pos="0">
                    <a:srgbClr val="FF0000"/>
                  </a:gs>
                  <a:gs pos="52000">
                    <a:srgbClr val="0070C0"/>
                  </a:gs>
                </a:gsLst>
                <a:lin ang="27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Open Sans" panose="020B0606030504020204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371601" y="3242846"/>
            <a:ext cx="729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Open Sans" panose="020B0606030504020204" pitchFamily="34" charset="0"/>
              </a:rPr>
              <a:t>CBGB</a:t>
            </a: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958360"/>
            <a:ext cx="7315200" cy="3527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BC8FBD-0B90-4638-85DA-4985F2D89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20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14600" y="4131324"/>
            <a:ext cx="1066800" cy="5930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800600" y="1684678"/>
            <a:ext cx="2667000" cy="82992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94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sensitive?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063" y="1447804"/>
            <a:ext cx="4351337" cy="4729163"/>
          </a:xfrm>
        </p:spPr>
        <p:txBody>
          <a:bodyPr>
            <a:normAutofit/>
          </a:bodyPr>
          <a:lstStyle/>
          <a:p>
            <a:r>
              <a:rPr lang="en-US" dirty="0"/>
              <a:t>Precision searches are already probing beyond the reach of the LHC</a:t>
            </a:r>
          </a:p>
          <a:p>
            <a:pPr lvl="1"/>
            <a:r>
              <a:rPr lang="en-US" dirty="0"/>
              <a:t>State of the art: ~10 </a:t>
            </a:r>
            <a:r>
              <a:rPr lang="en-US" dirty="0" err="1"/>
              <a:t>TeV</a:t>
            </a:r>
            <a:endParaRPr lang="en-US" dirty="0"/>
          </a:p>
          <a:p>
            <a:pPr lvl="1"/>
            <a:r>
              <a:rPr lang="en-US" dirty="0"/>
              <a:t>~10x beyond LHC</a:t>
            </a:r>
          </a:p>
          <a:p>
            <a:pPr lvl="1"/>
            <a:r>
              <a:rPr lang="en-US" dirty="0"/>
              <a:t>Complementary</a:t>
            </a:r>
          </a:p>
          <a:p>
            <a:pPr lvl="1"/>
            <a:r>
              <a:rPr lang="en-US" dirty="0"/>
              <a:t>Already exploring interesting BAU territory</a:t>
            </a:r>
          </a:p>
          <a:p>
            <a:r>
              <a:rPr lang="en-US" dirty="0"/>
              <a:t>Let’s keep pushing!</a:t>
            </a:r>
          </a:p>
          <a:p>
            <a:pPr lvl="1"/>
            <a:r>
              <a:rPr lang="en-US" dirty="0"/>
              <a:t>Higher energy</a:t>
            </a:r>
          </a:p>
          <a:p>
            <a:pPr lvl="1"/>
            <a:r>
              <a:rPr lang="en-US" dirty="0"/>
              <a:t>More sources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4" descr="https://d2ufo47lrtsv5s.cloudfront.net/content/sci/357/6355/990/F2.large.jpg?width=800&amp;height=600&amp;carousel=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342" y="2209801"/>
            <a:ext cx="5596328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14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Straight Arrow Connector 81"/>
          <p:cNvCxnSpPr/>
          <p:nvPr/>
        </p:nvCxnSpPr>
        <p:spPr>
          <a:xfrm flipV="1">
            <a:off x="8967576" y="5195815"/>
            <a:ext cx="709824" cy="976385"/>
          </a:xfrm>
          <a:prstGeom prst="straightConnector1">
            <a:avLst/>
          </a:prstGeom>
          <a:ln w="57150">
            <a:solidFill>
              <a:srgbClr val="FF6C0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5912451" y="5408801"/>
            <a:ext cx="660116" cy="556706"/>
          </a:xfrm>
          <a:prstGeom prst="straightConnector1">
            <a:avLst/>
          </a:prstGeom>
          <a:ln w="57150">
            <a:solidFill>
              <a:srgbClr val="FF6C0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Sources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22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297680" y="3571875"/>
            <a:ext cx="457200" cy="457200"/>
          </a:xfrm>
          <a:prstGeom prst="ellipse">
            <a:avLst/>
          </a:prstGeom>
          <a:solidFill>
            <a:srgbClr val="C8C8C8"/>
          </a:solidFill>
          <a:ln w="19050"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794760" y="3068955"/>
            <a:ext cx="1463040" cy="1463040"/>
          </a:xfrm>
          <a:prstGeom prst="ellipse">
            <a:avLst/>
          </a:prstGeom>
          <a:noFill/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83865" y="1562100"/>
            <a:ext cx="1447800" cy="1371600"/>
          </a:xfrm>
          <a:prstGeom prst="rect">
            <a:avLst/>
          </a:prstGeom>
          <a:noFill/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53280" y="4419600"/>
            <a:ext cx="1889920" cy="1752600"/>
          </a:xfrm>
          <a:prstGeom prst="rect">
            <a:avLst/>
          </a:prstGeom>
          <a:noFill/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600200" y="1676400"/>
            <a:ext cx="533400" cy="990600"/>
          </a:xfrm>
          <a:prstGeom prst="straightConnector1">
            <a:avLst/>
          </a:prstGeom>
          <a:ln w="57150">
            <a:solidFill>
              <a:srgbClr val="FF6C0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943600" y="1485007"/>
            <a:ext cx="1447800" cy="1371600"/>
          </a:xfrm>
          <a:prstGeom prst="rect">
            <a:avLst/>
          </a:prstGeom>
          <a:noFill/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938418" y="1819971"/>
            <a:ext cx="1447800" cy="1371600"/>
          </a:xfrm>
          <a:prstGeom prst="rect">
            <a:avLst/>
          </a:prstGeom>
          <a:noFill/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610600" y="5105400"/>
            <a:ext cx="1447800" cy="1371600"/>
          </a:xfrm>
          <a:prstGeom prst="rect">
            <a:avLst/>
          </a:prstGeom>
          <a:noFill/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486400" y="4953000"/>
            <a:ext cx="1447800" cy="1371600"/>
          </a:xfrm>
          <a:prstGeom prst="rect">
            <a:avLst/>
          </a:prstGeom>
          <a:noFill/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>
            <a:endCxn id="25" idx="1"/>
          </p:cNvCxnSpPr>
          <p:nvPr/>
        </p:nvCxnSpPr>
        <p:spPr>
          <a:xfrm flipH="1" flipV="1">
            <a:off x="1300900" y="4707082"/>
            <a:ext cx="756501" cy="867454"/>
          </a:xfrm>
          <a:prstGeom prst="straightConnector1">
            <a:avLst/>
          </a:prstGeom>
          <a:ln w="57150">
            <a:solidFill>
              <a:srgbClr val="FF6C0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1600200" y="1981200"/>
            <a:ext cx="457200" cy="457200"/>
          </a:xfrm>
          <a:prstGeom prst="ellipse">
            <a:avLst/>
          </a:prstGeom>
          <a:solidFill>
            <a:srgbClr val="C8C8C8"/>
          </a:solidFill>
          <a:ln w="19050"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5" name="Oval 14"/>
          <p:cNvSpPr/>
          <p:nvPr/>
        </p:nvSpPr>
        <p:spPr>
          <a:xfrm>
            <a:off x="4069080" y="3145851"/>
            <a:ext cx="91440" cy="91440"/>
          </a:xfrm>
          <a:prstGeom prst="ellipse">
            <a:avLst/>
          </a:prstGeom>
          <a:solidFill>
            <a:srgbClr val="C8C8C8"/>
          </a:solidFill>
          <a:ln w="19050"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 rot="21037722">
            <a:off x="1381125" y="4602183"/>
            <a:ext cx="971550" cy="1335405"/>
            <a:chOff x="1581150" y="4833337"/>
            <a:chExt cx="685800" cy="883224"/>
          </a:xfrm>
        </p:grpSpPr>
        <p:sp>
          <p:nvSpPr>
            <p:cNvPr id="24" name="Oval 23"/>
            <p:cNvSpPr/>
            <p:nvPr/>
          </p:nvSpPr>
          <p:spPr>
            <a:xfrm>
              <a:off x="1809750" y="5259361"/>
              <a:ext cx="457200" cy="457200"/>
            </a:xfrm>
            <a:prstGeom prst="ellipse">
              <a:avLst/>
            </a:prstGeom>
            <a:solidFill>
              <a:srgbClr val="C8C8C8"/>
            </a:solidFill>
            <a:ln w="19050">
              <a:solidFill>
                <a:srgbClr val="7677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581150" y="4833337"/>
              <a:ext cx="91440" cy="91440"/>
            </a:xfrm>
            <a:prstGeom prst="ellipse">
              <a:avLst/>
            </a:prstGeom>
            <a:solidFill>
              <a:srgbClr val="C8C8C8"/>
            </a:solidFill>
            <a:ln w="19050">
              <a:solidFill>
                <a:srgbClr val="7677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6980237" y="3281051"/>
            <a:ext cx="1447800" cy="1371600"/>
          </a:xfrm>
          <a:prstGeom prst="rect">
            <a:avLst/>
          </a:prstGeom>
          <a:noFill/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162800" y="3420171"/>
            <a:ext cx="457200" cy="457200"/>
          </a:xfrm>
          <a:prstGeom prst="ellipse">
            <a:avLst/>
          </a:prstGeom>
          <a:solidFill>
            <a:srgbClr val="C8C8C8"/>
          </a:solidFill>
          <a:ln w="19050"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261860" y="3557331"/>
            <a:ext cx="91440" cy="91440"/>
          </a:xfrm>
          <a:prstGeom prst="ellipse">
            <a:avLst/>
          </a:prstGeom>
          <a:solidFill>
            <a:srgbClr val="CF0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39" name="Oval 38"/>
          <p:cNvSpPr/>
          <p:nvPr/>
        </p:nvSpPr>
        <p:spPr>
          <a:xfrm>
            <a:off x="7326313" y="3717351"/>
            <a:ext cx="91440" cy="91440"/>
          </a:xfrm>
          <a:prstGeom prst="ellipse">
            <a:avLst/>
          </a:prstGeom>
          <a:solidFill>
            <a:srgbClr val="005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40" name="Oval 39"/>
          <p:cNvSpPr/>
          <p:nvPr/>
        </p:nvSpPr>
        <p:spPr>
          <a:xfrm>
            <a:off x="7427278" y="3529771"/>
            <a:ext cx="91440" cy="91440"/>
          </a:xfrm>
          <a:prstGeom prst="ellipse">
            <a:avLst/>
          </a:prstGeom>
          <a:solidFill>
            <a:srgbClr val="CF0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41" name="Oval 40"/>
          <p:cNvSpPr/>
          <p:nvPr/>
        </p:nvSpPr>
        <p:spPr>
          <a:xfrm>
            <a:off x="7696200" y="3962400"/>
            <a:ext cx="457200" cy="457200"/>
          </a:xfrm>
          <a:prstGeom prst="ellipse">
            <a:avLst/>
          </a:prstGeom>
          <a:solidFill>
            <a:srgbClr val="C8C8C8"/>
          </a:solidFill>
          <a:ln w="19050"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997031" y="4184809"/>
            <a:ext cx="91440" cy="91440"/>
          </a:xfrm>
          <a:prstGeom prst="ellipse">
            <a:avLst/>
          </a:prstGeom>
          <a:solidFill>
            <a:srgbClr val="CF0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43" name="Oval 42"/>
          <p:cNvSpPr/>
          <p:nvPr/>
        </p:nvSpPr>
        <p:spPr>
          <a:xfrm>
            <a:off x="7859713" y="4259580"/>
            <a:ext cx="91440" cy="91440"/>
          </a:xfrm>
          <a:prstGeom prst="ellipse">
            <a:avLst/>
          </a:prstGeom>
          <a:solidFill>
            <a:srgbClr val="005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45" name="Oval 44"/>
          <p:cNvSpPr/>
          <p:nvPr/>
        </p:nvSpPr>
        <p:spPr>
          <a:xfrm>
            <a:off x="7842885" y="4093369"/>
            <a:ext cx="91440" cy="91440"/>
          </a:xfrm>
          <a:prstGeom prst="ellipse">
            <a:avLst/>
          </a:prstGeom>
          <a:solidFill>
            <a:srgbClr val="005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46" name="Oval 45"/>
          <p:cNvSpPr/>
          <p:nvPr/>
        </p:nvSpPr>
        <p:spPr>
          <a:xfrm>
            <a:off x="7779226" y="3405728"/>
            <a:ext cx="457200" cy="457200"/>
          </a:xfrm>
          <a:prstGeom prst="ellipse">
            <a:avLst/>
          </a:prstGeom>
          <a:solidFill>
            <a:srgbClr val="C8C8C8"/>
          </a:solidFill>
          <a:ln w="19050"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8053229" y="3671631"/>
            <a:ext cx="91440" cy="91440"/>
          </a:xfrm>
          <a:prstGeom prst="ellipse">
            <a:avLst/>
          </a:prstGeom>
          <a:solidFill>
            <a:srgbClr val="CF0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48" name="Oval 47"/>
          <p:cNvSpPr/>
          <p:nvPr/>
        </p:nvSpPr>
        <p:spPr>
          <a:xfrm>
            <a:off x="7882889" y="3529771"/>
            <a:ext cx="91440" cy="91440"/>
          </a:xfrm>
          <a:prstGeom prst="ellipse">
            <a:avLst/>
          </a:prstGeom>
          <a:solidFill>
            <a:srgbClr val="005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49" name="Oval 48"/>
          <p:cNvSpPr/>
          <p:nvPr/>
        </p:nvSpPr>
        <p:spPr>
          <a:xfrm>
            <a:off x="8043704" y="3515328"/>
            <a:ext cx="91440" cy="91440"/>
          </a:xfrm>
          <a:prstGeom prst="ellipse">
            <a:avLst/>
          </a:prstGeom>
          <a:solidFill>
            <a:srgbClr val="CF0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51" name="Oval 50"/>
          <p:cNvSpPr/>
          <p:nvPr/>
        </p:nvSpPr>
        <p:spPr>
          <a:xfrm>
            <a:off x="7140972" y="4058725"/>
            <a:ext cx="457200" cy="457200"/>
          </a:xfrm>
          <a:prstGeom prst="ellipse">
            <a:avLst/>
          </a:prstGeom>
          <a:solidFill>
            <a:srgbClr val="C8C8C8"/>
          </a:solidFill>
          <a:ln w="19050"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6427787" y="1656142"/>
            <a:ext cx="533400" cy="990600"/>
          </a:xfrm>
          <a:prstGeom prst="straightConnector1">
            <a:avLst/>
          </a:prstGeom>
          <a:ln w="57150">
            <a:solidFill>
              <a:srgbClr val="FF6C0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9265920" y="2170807"/>
            <a:ext cx="782036" cy="685801"/>
          </a:xfrm>
          <a:prstGeom prst="straightConnector1">
            <a:avLst/>
          </a:prstGeom>
          <a:ln w="57150">
            <a:solidFill>
              <a:srgbClr val="FF6C0C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7323852" y="4115875"/>
            <a:ext cx="91440" cy="91440"/>
          </a:xfrm>
          <a:prstGeom prst="ellipse">
            <a:avLst/>
          </a:prstGeom>
          <a:solidFill>
            <a:srgbClr val="CF0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53" name="Oval 52"/>
          <p:cNvSpPr/>
          <p:nvPr/>
        </p:nvSpPr>
        <p:spPr>
          <a:xfrm>
            <a:off x="7246939" y="4256095"/>
            <a:ext cx="91440" cy="91440"/>
          </a:xfrm>
          <a:prstGeom prst="ellipse">
            <a:avLst/>
          </a:prstGeom>
          <a:solidFill>
            <a:srgbClr val="005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54" name="Oval 53"/>
          <p:cNvSpPr/>
          <p:nvPr/>
        </p:nvSpPr>
        <p:spPr>
          <a:xfrm>
            <a:off x="7410452" y="4327684"/>
            <a:ext cx="91440" cy="91440"/>
          </a:xfrm>
          <a:prstGeom prst="ellipse">
            <a:avLst/>
          </a:prstGeom>
          <a:solidFill>
            <a:srgbClr val="005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55" name="Oval 54"/>
          <p:cNvSpPr/>
          <p:nvPr/>
        </p:nvSpPr>
        <p:spPr>
          <a:xfrm>
            <a:off x="6477000" y="1981200"/>
            <a:ext cx="381000" cy="381000"/>
          </a:xfrm>
          <a:prstGeom prst="ellipse">
            <a:avLst/>
          </a:prstGeom>
          <a:solidFill>
            <a:srgbClr val="CF0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q</a:t>
            </a:r>
          </a:p>
        </p:txBody>
      </p:sp>
      <p:grpSp>
        <p:nvGrpSpPr>
          <p:cNvPr id="65" name="Group 64"/>
          <p:cNvGrpSpPr/>
          <p:nvPr/>
        </p:nvGrpSpPr>
        <p:grpSpPr>
          <a:xfrm>
            <a:off x="8991600" y="2582287"/>
            <a:ext cx="548640" cy="548640"/>
            <a:chOff x="9118442" y="2476500"/>
            <a:chExt cx="457200" cy="457200"/>
          </a:xfrm>
        </p:grpSpPr>
        <p:sp>
          <p:nvSpPr>
            <p:cNvPr id="57" name="Oval 56"/>
            <p:cNvSpPr/>
            <p:nvPr/>
          </p:nvSpPr>
          <p:spPr>
            <a:xfrm>
              <a:off x="9118442" y="2476500"/>
              <a:ext cx="457200" cy="457200"/>
            </a:xfrm>
            <a:prstGeom prst="ellipse">
              <a:avLst/>
            </a:prstGeom>
            <a:solidFill>
              <a:srgbClr val="C8C8C8"/>
            </a:solidFill>
            <a:ln w="19050">
              <a:solidFill>
                <a:srgbClr val="7677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9217502" y="2613660"/>
              <a:ext cx="91440" cy="91440"/>
            </a:xfrm>
            <a:prstGeom prst="ellipse">
              <a:avLst/>
            </a:prstGeom>
            <a:solidFill>
              <a:srgbClr val="CF0A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59" name="Oval 58"/>
            <p:cNvSpPr/>
            <p:nvPr/>
          </p:nvSpPr>
          <p:spPr>
            <a:xfrm>
              <a:off x="9281955" y="2773680"/>
              <a:ext cx="91440" cy="91440"/>
            </a:xfrm>
            <a:prstGeom prst="ellipse">
              <a:avLst/>
            </a:prstGeom>
            <a:solidFill>
              <a:srgbClr val="005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60" name="Oval 59"/>
            <p:cNvSpPr/>
            <p:nvPr/>
          </p:nvSpPr>
          <p:spPr>
            <a:xfrm>
              <a:off x="9382920" y="2586100"/>
              <a:ext cx="91440" cy="91440"/>
            </a:xfrm>
            <a:prstGeom prst="ellipse">
              <a:avLst/>
            </a:prstGeom>
            <a:solidFill>
              <a:srgbClr val="CF0A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9784080" y="1877122"/>
            <a:ext cx="548640" cy="548640"/>
            <a:chOff x="9677400" y="2133600"/>
            <a:chExt cx="457200" cy="457200"/>
          </a:xfrm>
        </p:grpSpPr>
        <p:sp>
          <p:nvSpPr>
            <p:cNvPr id="61" name="Oval 60"/>
            <p:cNvSpPr/>
            <p:nvPr/>
          </p:nvSpPr>
          <p:spPr>
            <a:xfrm>
              <a:off x="9677400" y="2133600"/>
              <a:ext cx="457200" cy="457200"/>
            </a:xfrm>
            <a:prstGeom prst="ellipse">
              <a:avLst/>
            </a:prstGeom>
            <a:solidFill>
              <a:srgbClr val="C8C8C8"/>
            </a:solidFill>
            <a:ln w="19050">
              <a:solidFill>
                <a:srgbClr val="7677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9951403" y="2399503"/>
              <a:ext cx="91440" cy="91440"/>
            </a:xfrm>
            <a:prstGeom prst="ellipse">
              <a:avLst/>
            </a:prstGeom>
            <a:solidFill>
              <a:srgbClr val="CF0A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63" name="Oval 62"/>
            <p:cNvSpPr/>
            <p:nvPr/>
          </p:nvSpPr>
          <p:spPr>
            <a:xfrm>
              <a:off x="9781063" y="2257643"/>
              <a:ext cx="91440" cy="91440"/>
            </a:xfrm>
            <a:prstGeom prst="ellipse">
              <a:avLst/>
            </a:prstGeom>
            <a:solidFill>
              <a:srgbClr val="005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64" name="Oval 63"/>
            <p:cNvSpPr/>
            <p:nvPr/>
          </p:nvSpPr>
          <p:spPr>
            <a:xfrm>
              <a:off x="9941878" y="2243200"/>
              <a:ext cx="91440" cy="91440"/>
            </a:xfrm>
            <a:prstGeom prst="ellipse">
              <a:avLst/>
            </a:prstGeom>
            <a:solidFill>
              <a:srgbClr val="CF0A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  <p:sp>
        <p:nvSpPr>
          <p:cNvPr id="73" name="Oval 72"/>
          <p:cNvSpPr/>
          <p:nvPr/>
        </p:nvSpPr>
        <p:spPr>
          <a:xfrm>
            <a:off x="5717222" y="5242113"/>
            <a:ext cx="365760" cy="365760"/>
          </a:xfrm>
          <a:prstGeom prst="ellipse">
            <a:avLst/>
          </a:prstGeom>
          <a:solidFill>
            <a:srgbClr val="005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>
                <a:solidFill>
                  <a:prstClr val="white"/>
                </a:solidFill>
              </a:rPr>
              <a:t>q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6389687" y="5782627"/>
            <a:ext cx="365760" cy="365760"/>
          </a:xfrm>
          <a:prstGeom prst="ellipse">
            <a:avLst/>
          </a:prstGeom>
          <a:solidFill>
            <a:srgbClr val="005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>
                <a:solidFill>
                  <a:prstClr val="white"/>
                </a:solidFill>
              </a:rPr>
              <a:t>q</a:t>
            </a:r>
            <a:endParaRPr lang="en-US" b="1" dirty="0">
              <a:solidFill>
                <a:prstClr val="white"/>
              </a:solidFill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8967576" y="5420737"/>
            <a:ext cx="640080" cy="640080"/>
            <a:chOff x="9080374" y="5508307"/>
            <a:chExt cx="457200" cy="457200"/>
          </a:xfrm>
        </p:grpSpPr>
        <p:sp>
          <p:nvSpPr>
            <p:cNvPr id="77" name="Oval 76"/>
            <p:cNvSpPr/>
            <p:nvPr/>
          </p:nvSpPr>
          <p:spPr>
            <a:xfrm>
              <a:off x="9080374" y="5508307"/>
              <a:ext cx="457200" cy="457200"/>
            </a:xfrm>
            <a:prstGeom prst="ellipse">
              <a:avLst/>
            </a:prstGeom>
            <a:solidFill>
              <a:srgbClr val="C8C8C8"/>
            </a:solidFill>
            <a:ln w="19050">
              <a:solidFill>
                <a:srgbClr val="7677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9381205" y="5730716"/>
              <a:ext cx="91440" cy="91440"/>
            </a:xfrm>
            <a:prstGeom prst="ellipse">
              <a:avLst/>
            </a:prstGeom>
            <a:solidFill>
              <a:srgbClr val="CF0A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79" name="Oval 78"/>
            <p:cNvSpPr/>
            <p:nvPr/>
          </p:nvSpPr>
          <p:spPr>
            <a:xfrm>
              <a:off x="9243887" y="5805487"/>
              <a:ext cx="91440" cy="91440"/>
            </a:xfrm>
            <a:prstGeom prst="ellipse">
              <a:avLst/>
            </a:prstGeom>
            <a:solidFill>
              <a:srgbClr val="005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80" name="Oval 79"/>
            <p:cNvSpPr/>
            <p:nvPr/>
          </p:nvSpPr>
          <p:spPr>
            <a:xfrm>
              <a:off x="9227059" y="5639276"/>
              <a:ext cx="91440" cy="91440"/>
            </a:xfrm>
            <a:prstGeom prst="ellipse">
              <a:avLst/>
            </a:prstGeom>
            <a:solidFill>
              <a:srgbClr val="005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BBEAEA6-034A-43D3-A3F2-7A7083C6E020}"/>
              </a:ext>
            </a:extLst>
          </p:cNvPr>
          <p:cNvSpPr txBox="1"/>
          <p:nvPr/>
        </p:nvSpPr>
        <p:spPr>
          <a:xfrm>
            <a:off x="1744552" y="2596500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eEDM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C8DD775-E108-47AB-ACE1-9D353640C03F}"/>
              </a:ext>
            </a:extLst>
          </p:cNvPr>
          <p:cNvSpPr txBox="1"/>
          <p:nvPr/>
        </p:nvSpPr>
        <p:spPr>
          <a:xfrm>
            <a:off x="867959" y="5778408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e-N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151A16F-5757-4FCC-B4CF-8A4A192778C5}"/>
              </a:ext>
            </a:extLst>
          </p:cNvPr>
          <p:cNvSpPr txBox="1"/>
          <p:nvPr/>
        </p:nvSpPr>
        <p:spPr>
          <a:xfrm>
            <a:off x="6549629" y="2499533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qEDM</a:t>
            </a:r>
            <a:r>
              <a:rPr lang="en-US" b="1" dirty="0"/>
              <a:t>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ECB8BCF-CAD6-4DE8-B153-051A3882135F}"/>
              </a:ext>
            </a:extLst>
          </p:cNvPr>
          <p:cNvSpPr txBox="1"/>
          <p:nvPr/>
        </p:nvSpPr>
        <p:spPr>
          <a:xfrm>
            <a:off x="9265920" y="6107115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NEDM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ACE8F93-9B04-41CD-8838-C960A8138BE2}"/>
              </a:ext>
            </a:extLst>
          </p:cNvPr>
          <p:cNvSpPr txBox="1"/>
          <p:nvPr/>
        </p:nvSpPr>
        <p:spPr>
          <a:xfrm>
            <a:off x="5470823" y="5947529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CEDM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BA02864-18EF-4BCB-9F01-1144BC6A09A5}"/>
              </a:ext>
            </a:extLst>
          </p:cNvPr>
          <p:cNvSpPr txBox="1"/>
          <p:nvPr/>
        </p:nvSpPr>
        <p:spPr>
          <a:xfrm>
            <a:off x="9625046" y="2857161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l-GR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</a:t>
            </a:r>
            <a:r>
              <a:rPr lang="en-US" b="1" dirty="0"/>
              <a:t>NN 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6A3AE1A-B34C-4C90-8883-012F4A42511B}"/>
              </a:ext>
            </a:extLst>
          </p:cNvPr>
          <p:cNvSpPr/>
          <p:nvPr/>
        </p:nvSpPr>
        <p:spPr>
          <a:xfrm>
            <a:off x="7240906" y="3536697"/>
            <a:ext cx="133348" cy="140142"/>
          </a:xfrm>
          <a:prstGeom prst="rect">
            <a:avLst/>
          </a:prstGeom>
          <a:noFill/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C5915-7363-40CC-BB1C-59AB70239876}"/>
              </a:ext>
            </a:extLst>
          </p:cNvPr>
          <p:cNvCxnSpPr>
            <a:cxnSpLocks/>
            <a:endCxn id="83" idx="0"/>
          </p:cNvCxnSpPr>
          <p:nvPr/>
        </p:nvCxnSpPr>
        <p:spPr>
          <a:xfrm>
            <a:off x="6667500" y="2856607"/>
            <a:ext cx="640080" cy="680090"/>
          </a:xfrm>
          <a:prstGeom prst="line">
            <a:avLst/>
          </a:prstGeom>
          <a:ln w="12700">
            <a:solidFill>
              <a:srgbClr val="76777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31E2B57B-33CE-4971-A488-6BFDA89E0F66}"/>
              </a:ext>
            </a:extLst>
          </p:cNvPr>
          <p:cNvSpPr/>
          <p:nvPr/>
        </p:nvSpPr>
        <p:spPr>
          <a:xfrm>
            <a:off x="7651116" y="3328229"/>
            <a:ext cx="662383" cy="1167571"/>
          </a:xfrm>
          <a:prstGeom prst="rect">
            <a:avLst/>
          </a:prstGeom>
          <a:noFill/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E59920D1-8B48-4254-BFC7-49456FB7D9C4}"/>
              </a:ext>
            </a:extLst>
          </p:cNvPr>
          <p:cNvCxnSpPr>
            <a:cxnSpLocks/>
            <a:endCxn id="84" idx="3"/>
          </p:cNvCxnSpPr>
          <p:nvPr/>
        </p:nvCxnSpPr>
        <p:spPr>
          <a:xfrm flipH="1">
            <a:off x="8313499" y="3191571"/>
            <a:ext cx="1363902" cy="720444"/>
          </a:xfrm>
          <a:prstGeom prst="line">
            <a:avLst/>
          </a:prstGeom>
          <a:ln w="12700">
            <a:solidFill>
              <a:srgbClr val="76777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A9E65C8A-0751-4282-A296-D5C6F9C68547}"/>
              </a:ext>
            </a:extLst>
          </p:cNvPr>
          <p:cNvSpPr/>
          <p:nvPr/>
        </p:nvSpPr>
        <p:spPr>
          <a:xfrm>
            <a:off x="7670246" y="3908827"/>
            <a:ext cx="559354" cy="555373"/>
          </a:xfrm>
          <a:prstGeom prst="rect">
            <a:avLst/>
          </a:prstGeom>
          <a:noFill/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4FF8E8F-A5FF-43A1-9F18-307632486FB0}"/>
              </a:ext>
            </a:extLst>
          </p:cNvPr>
          <p:cNvCxnSpPr>
            <a:cxnSpLocks/>
            <a:stCxn id="21" idx="0"/>
            <a:endCxn id="86" idx="2"/>
          </p:cNvCxnSpPr>
          <p:nvPr/>
        </p:nvCxnSpPr>
        <p:spPr>
          <a:xfrm flipH="1" flipV="1">
            <a:off x="7949923" y="4464200"/>
            <a:ext cx="1384577" cy="641200"/>
          </a:xfrm>
          <a:prstGeom prst="line">
            <a:avLst/>
          </a:prstGeom>
          <a:ln w="12700">
            <a:solidFill>
              <a:srgbClr val="76777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2ECECF16-6A5E-4A3B-971C-1FDD3AE58F08}"/>
              </a:ext>
            </a:extLst>
          </p:cNvPr>
          <p:cNvSpPr/>
          <p:nvPr/>
        </p:nvSpPr>
        <p:spPr>
          <a:xfrm>
            <a:off x="7214694" y="4245927"/>
            <a:ext cx="304024" cy="183202"/>
          </a:xfrm>
          <a:prstGeom prst="rect">
            <a:avLst/>
          </a:prstGeom>
          <a:noFill/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D0E036DA-A7D2-422B-8FAE-677DAE895BCB}"/>
              </a:ext>
            </a:extLst>
          </p:cNvPr>
          <p:cNvCxnSpPr>
            <a:cxnSpLocks/>
            <a:stCxn id="22" idx="0"/>
            <a:endCxn id="90" idx="2"/>
          </p:cNvCxnSpPr>
          <p:nvPr/>
        </p:nvCxnSpPr>
        <p:spPr>
          <a:xfrm flipV="1">
            <a:off x="6210300" y="4429129"/>
            <a:ext cx="1156406" cy="523871"/>
          </a:xfrm>
          <a:prstGeom prst="line">
            <a:avLst/>
          </a:prstGeom>
          <a:ln w="12700">
            <a:solidFill>
              <a:srgbClr val="76777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D0FAD6CF-38E7-4984-B412-D9A0AA68126F}"/>
              </a:ext>
            </a:extLst>
          </p:cNvPr>
          <p:cNvSpPr/>
          <p:nvPr/>
        </p:nvSpPr>
        <p:spPr>
          <a:xfrm>
            <a:off x="4247197" y="3488857"/>
            <a:ext cx="553403" cy="604512"/>
          </a:xfrm>
          <a:prstGeom prst="rect">
            <a:avLst/>
          </a:prstGeom>
          <a:noFill/>
          <a:ln>
            <a:solidFill>
              <a:srgbClr val="7677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7027BAB-8F93-4784-B56B-58C785DC82C5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4795713" y="3808791"/>
            <a:ext cx="2184524" cy="158060"/>
          </a:xfrm>
          <a:prstGeom prst="line">
            <a:avLst/>
          </a:prstGeom>
          <a:ln w="12700">
            <a:solidFill>
              <a:srgbClr val="76777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7027BAB-8F93-4784-B56B-58C785DC82C5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2539285" y="2260907"/>
            <a:ext cx="1543186" cy="898335"/>
          </a:xfrm>
          <a:prstGeom prst="line">
            <a:avLst/>
          </a:prstGeom>
          <a:ln w="12700">
            <a:solidFill>
              <a:srgbClr val="76777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77027BAB-8F93-4784-B56B-58C785DC82C5}"/>
              </a:ext>
            </a:extLst>
          </p:cNvPr>
          <p:cNvCxnSpPr>
            <a:cxnSpLocks/>
            <a:stCxn id="15" idx="3"/>
            <a:endCxn id="18" idx="3"/>
          </p:cNvCxnSpPr>
          <p:nvPr/>
        </p:nvCxnSpPr>
        <p:spPr>
          <a:xfrm flipH="1">
            <a:off x="2743200" y="3223900"/>
            <a:ext cx="1339271" cy="2072000"/>
          </a:xfrm>
          <a:prstGeom prst="line">
            <a:avLst/>
          </a:prstGeom>
          <a:ln w="12700">
            <a:solidFill>
              <a:srgbClr val="76777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73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14" grpId="0" animBg="1"/>
      <p:bldP spid="33" grpId="0" animBg="1"/>
      <p:bldP spid="34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73" grpId="0" animBg="1"/>
      <p:bldP spid="74" grpId="0" animBg="1"/>
      <p:bldP spid="3" grpId="0"/>
      <p:bldP spid="69" grpId="0"/>
      <p:bldP spid="70" grpId="0"/>
      <p:bldP spid="71" grpId="0"/>
      <p:bldP spid="72" grpId="0"/>
      <p:bldP spid="76" grpId="0"/>
      <p:bldP spid="83" grpId="0" animBg="1"/>
      <p:bldP spid="84" grpId="0" animBg="1"/>
      <p:bldP spid="86" grpId="0" animBg="1"/>
      <p:bldP spid="90" grpId="0" animBg="1"/>
      <p:bldP spid="9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Laser cooling and trapping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User lasers to cool atoms, molecules to &lt;</a:t>
            </a:r>
            <a:r>
              <a:rPr lang="en-US" dirty="0" err="1"/>
              <a:t>mK</a:t>
            </a:r>
            <a:r>
              <a:rPr lang="en-US" dirty="0"/>
              <a:t> temperatures</a:t>
            </a:r>
          </a:p>
          <a:p>
            <a:r>
              <a:rPr lang="en-US" dirty="0"/>
              <a:t>Trap for many seconds</a:t>
            </a:r>
          </a:p>
          <a:p>
            <a:r>
              <a:rPr lang="en-US" dirty="0"/>
              <a:t>Extreme sensitivity!</a:t>
            </a:r>
          </a:p>
          <a:p>
            <a:r>
              <a:rPr lang="en-US" dirty="0"/>
              <a:t>Laser cooled molecules could extend sensitivity to 1,000 </a:t>
            </a:r>
            <a:r>
              <a:rPr lang="en-US" dirty="0" err="1"/>
              <a:t>TeV</a:t>
            </a:r>
            <a:r>
              <a:rPr lang="en-US" dirty="0"/>
              <a:t> scale</a:t>
            </a:r>
          </a:p>
          <a:p>
            <a:r>
              <a:rPr lang="en-US" dirty="0"/>
              <a:t>Really interesting, take Ph137a!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23</a:t>
            </a:fld>
            <a:endParaRPr lang="en-US"/>
          </a:p>
        </p:txBody>
      </p:sp>
      <p:pic>
        <p:nvPicPr>
          <p:cNvPr id="8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2037428"/>
            <a:ext cx="3733800" cy="340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22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3CC913-0F12-4EED-9AC8-D46C4259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24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FF4402-46AB-4088-A3AC-E817C42D1ACC}"/>
              </a:ext>
            </a:extLst>
          </p:cNvPr>
          <p:cNvSpPr txBox="1"/>
          <p:nvPr/>
        </p:nvSpPr>
        <p:spPr>
          <a:xfrm>
            <a:off x="1752600" y="5943600"/>
            <a:ext cx="20685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Optical tweezers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E68DB9-F537-4831-8FB8-6D922D2AFC3F}"/>
              </a:ext>
            </a:extLst>
          </p:cNvPr>
          <p:cNvSpPr txBox="1"/>
          <p:nvPr/>
        </p:nvSpPr>
        <p:spPr>
          <a:xfrm>
            <a:off x="4876800" y="5943600"/>
            <a:ext cx="4145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Generation of ultrafast laser pulses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E19ABD-FB5D-4DE3-880B-1C1191CFA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85" y="685799"/>
            <a:ext cx="7781915" cy="512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156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3F9603-21B6-49EA-945A-AEB4D6553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Optical Tweezers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F07277-1903-409F-89B9-FE27D5EE2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25</a:t>
            </a:fld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49924AE-BE50-4F79-9481-CDA453DBE5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37" y="1600200"/>
            <a:ext cx="7719721" cy="4520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C83CF1-30C8-4930-8ABD-C53438981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2746884"/>
            <a:ext cx="1600200" cy="17090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AAC308-6840-4F4F-A600-73295B83F79F}"/>
              </a:ext>
            </a:extLst>
          </p:cNvPr>
          <p:cNvSpPr txBox="1"/>
          <p:nvPr/>
        </p:nvSpPr>
        <p:spPr>
          <a:xfrm>
            <a:off x="8578803" y="4495800"/>
            <a:ext cx="2167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Flashback slide! From my post-doc with Kang-</a:t>
            </a:r>
            <a:r>
              <a:rPr lang="en-US" b="1" i="1" dirty="0" err="1"/>
              <a:t>Kuen</a:t>
            </a:r>
            <a:r>
              <a:rPr lang="en-US" b="1" i="1" dirty="0"/>
              <a:t> Ni @ Harvard</a:t>
            </a:r>
          </a:p>
        </p:txBody>
      </p:sp>
    </p:spTree>
    <p:extLst>
      <p:ext uri="{BB962C8B-B14F-4D97-AF65-F5344CB8AC3E}">
        <p14:creationId xmlns:p14="http://schemas.microsoft.com/office/powerpoint/2010/main" val="11515459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D3C07E-3F5E-4816-9E87-AB01EF54D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26</a:t>
            </a:fld>
            <a:endParaRPr lang="en-US"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C36FD566-5E6E-48B2-9B69-5AFDCAA0B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917" y="1210531"/>
            <a:ext cx="2286000" cy="184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608F4C-9C42-4493-A6FD-0610D5790FA2}"/>
              </a:ext>
            </a:extLst>
          </p:cNvPr>
          <p:cNvSpPr txBox="1"/>
          <p:nvPr/>
        </p:nvSpPr>
        <p:spPr>
          <a:xfrm>
            <a:off x="1050130" y="3091367"/>
            <a:ext cx="27015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Single Na atom</a:t>
            </a:r>
          </a:p>
          <a:p>
            <a:pPr algn="ctr"/>
            <a:r>
              <a:rPr lang="en-US" i="1" dirty="0"/>
              <a:t>Kang-</a:t>
            </a:r>
            <a:r>
              <a:rPr lang="en-US" i="1" dirty="0" err="1"/>
              <a:t>Kuen</a:t>
            </a:r>
            <a:r>
              <a:rPr lang="en-US" i="1" dirty="0"/>
              <a:t> Ni @ Harvard</a:t>
            </a:r>
          </a:p>
        </p:txBody>
      </p:sp>
      <p:pic>
        <p:nvPicPr>
          <p:cNvPr id="5" name="Picture 4" descr="https://www.endreslab.com/uploads/4/7/6/4/47642153/atom-array_1_orig.png">
            <a:extLst>
              <a:ext uri="{FF2B5EF4-FFF2-40B4-BE49-F238E27FC236}">
                <a16:creationId xmlns:a16="http://schemas.microsoft.com/office/drawing/2014/main" id="{B651568A-D882-49B5-AFE5-4927AA6699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0" t="11899" r="14214" b="12122"/>
          <a:stretch/>
        </p:blipFill>
        <p:spPr bwMode="auto">
          <a:xfrm>
            <a:off x="4497388" y="1218197"/>
            <a:ext cx="2590801" cy="187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4B8C689-8A6F-47AB-A9C7-F607B7BD31BC}"/>
              </a:ext>
            </a:extLst>
          </p:cNvPr>
          <p:cNvSpPr/>
          <p:nvPr/>
        </p:nvSpPr>
        <p:spPr>
          <a:xfrm>
            <a:off x="4191000" y="3164255"/>
            <a:ext cx="29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Array of Sr Atoms</a:t>
            </a:r>
          </a:p>
          <a:p>
            <a:pPr algn="ctr"/>
            <a:r>
              <a:rPr lang="en-US" i="1" dirty="0"/>
              <a:t>Manuel Endres @ Caltech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A70EE73E-1622-41D2-9C9A-7E4B41A21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91000"/>
            <a:ext cx="3657600" cy="2319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08599F7-5054-4189-87EB-B682DF02D93F}"/>
              </a:ext>
            </a:extLst>
          </p:cNvPr>
          <p:cNvSpPr txBox="1"/>
          <p:nvPr/>
        </p:nvSpPr>
        <p:spPr>
          <a:xfrm>
            <a:off x="6037871" y="6007870"/>
            <a:ext cx="3092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What we are trying to do!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14CB712-BEAD-4CCC-9431-1C3BED9B0044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4648200" y="5715000"/>
            <a:ext cx="1389671" cy="47753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F24C5A81-3B3E-43D5-8C4E-E4CE0117CE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8329" y="1192046"/>
            <a:ext cx="2287588" cy="1860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E568F9-AB2C-4E4C-89AF-2BA19159C10B}"/>
              </a:ext>
            </a:extLst>
          </p:cNvPr>
          <p:cNvSpPr/>
          <p:nvPr/>
        </p:nvSpPr>
        <p:spPr>
          <a:xfrm>
            <a:off x="7616824" y="3269839"/>
            <a:ext cx="29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Eiffel Tower of </a:t>
            </a:r>
            <a:r>
              <a:rPr lang="en-US" dirty="0" err="1"/>
              <a:t>Rb</a:t>
            </a:r>
            <a:r>
              <a:rPr lang="en-US" dirty="0"/>
              <a:t> Atoms</a:t>
            </a:r>
          </a:p>
          <a:p>
            <a:pPr algn="ctr"/>
            <a:r>
              <a:rPr lang="en-US" i="1" dirty="0"/>
              <a:t>Antoine </a:t>
            </a:r>
            <a:r>
              <a:rPr lang="en-US" i="1" dirty="0" err="1"/>
              <a:t>Browaeys</a:t>
            </a:r>
            <a:r>
              <a:rPr lang="en-US" i="1" dirty="0"/>
              <a:t> @ Paris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F56C2C-666A-43BC-96D1-1150F49A5D78}"/>
              </a:ext>
            </a:extLst>
          </p:cNvPr>
          <p:cNvSpPr txBox="1"/>
          <p:nvPr/>
        </p:nvSpPr>
        <p:spPr>
          <a:xfrm>
            <a:off x="5037024" y="4408850"/>
            <a:ext cx="5094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Optical tweezers offer total control over all degrees of freedom, including spatial</a:t>
            </a:r>
          </a:p>
        </p:txBody>
      </p:sp>
    </p:spTree>
    <p:extLst>
      <p:ext uri="{BB962C8B-B14F-4D97-AF65-F5344CB8AC3E}">
        <p14:creationId xmlns:p14="http://schemas.microsoft.com/office/powerpoint/2010/main" val="33920476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molecule: </a:t>
            </a:r>
            <a:r>
              <a:rPr lang="en-US" dirty="0" err="1"/>
              <a:t>YbOH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063" y="1485121"/>
            <a:ext cx="9464675" cy="48021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27</a:t>
            </a:fld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534400" y="5105400"/>
            <a:ext cx="762000" cy="838200"/>
          </a:xfrm>
          <a:prstGeom prst="ellipse">
            <a:avLst/>
          </a:prstGeom>
          <a:noFill/>
          <a:ln w="762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534400" y="1828800"/>
            <a:ext cx="762000" cy="838200"/>
          </a:xfrm>
          <a:prstGeom prst="ellipse">
            <a:avLst/>
          </a:prstGeom>
          <a:noFill/>
          <a:ln w="762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09600" y="1330321"/>
            <a:ext cx="762000" cy="838200"/>
          </a:xfrm>
          <a:prstGeom prst="ellipse">
            <a:avLst/>
          </a:prstGeom>
          <a:noFill/>
          <a:ln w="762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52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molecule: </a:t>
            </a:r>
            <a:r>
              <a:rPr lang="en-US" dirty="0" err="1"/>
              <a:t>YbOH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YbOH</a:t>
            </a:r>
            <a:r>
              <a:rPr lang="en-US" dirty="0"/>
              <a:t> is neat!</a:t>
            </a:r>
          </a:p>
          <a:p>
            <a:pPr lvl="1"/>
            <a:r>
              <a:rPr lang="en-US" dirty="0"/>
              <a:t>Great sensitivity to symmetry violation in nucleus, electron</a:t>
            </a:r>
          </a:p>
          <a:p>
            <a:pPr lvl="1"/>
            <a:r>
              <a:rPr lang="en-US" dirty="0"/>
              <a:t>Laser-</a:t>
            </a:r>
            <a:r>
              <a:rPr lang="en-US" dirty="0" err="1"/>
              <a:t>coolable</a:t>
            </a:r>
            <a:r>
              <a:rPr lang="en-US" dirty="0"/>
              <a:t> via strong optical transitions</a:t>
            </a:r>
          </a:p>
          <a:p>
            <a:pPr lvl="1"/>
            <a:r>
              <a:rPr lang="en-US" dirty="0"/>
              <a:t>Robust against experimental errors</a:t>
            </a:r>
          </a:p>
          <a:p>
            <a:r>
              <a:rPr lang="en-US" dirty="0"/>
              <a:t>Polyatomic molecules are unique – neither </a:t>
            </a:r>
            <a:r>
              <a:rPr lang="en-US" dirty="0" err="1"/>
              <a:t>diatomics</a:t>
            </a:r>
            <a:r>
              <a:rPr lang="en-US" dirty="0"/>
              <a:t> nor atoms offer all of these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28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9F681D-E956-46C6-A5C3-47E670B21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6563640" y="1818363"/>
            <a:ext cx="2722324" cy="365760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686800" y="3354151"/>
            <a:ext cx="636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</a:rPr>
              <a:t>Yb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57956" y="2936081"/>
            <a:ext cx="3882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06852" y="335415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56825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28037" y="6442079"/>
            <a:ext cx="2468563" cy="365125"/>
          </a:xfrm>
        </p:spPr>
        <p:txBody>
          <a:bodyPr/>
          <a:lstStyle/>
          <a:p>
            <a:fld id="{67A597A5-6055-4AD6-8674-621CE021A67D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45" y="533400"/>
            <a:ext cx="2848162" cy="381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46" y="4482517"/>
            <a:ext cx="2848162" cy="19182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r="24979"/>
          <a:stretch/>
        </p:blipFill>
        <p:spPr>
          <a:xfrm rot="5400000">
            <a:off x="6099663" y="2746863"/>
            <a:ext cx="4629151" cy="26787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2645" y="1771647"/>
            <a:ext cx="3286697" cy="4629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8C2449C-0686-47CF-8A58-448C4A439614}"/>
              </a:ext>
            </a:extLst>
          </p:cNvPr>
          <p:cNvSpPr txBox="1"/>
          <p:nvPr/>
        </p:nvSpPr>
        <p:spPr>
          <a:xfrm>
            <a:off x="3931245" y="838200"/>
            <a:ext cx="5288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Come visit!  First floor, Downs-Lauritsen</a:t>
            </a:r>
          </a:p>
        </p:txBody>
      </p:sp>
    </p:spTree>
    <p:extLst>
      <p:ext uri="{BB962C8B-B14F-4D97-AF65-F5344CB8AC3E}">
        <p14:creationId xmlns:p14="http://schemas.microsoft.com/office/powerpoint/2010/main" val="6448281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30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474" y="990600"/>
            <a:ext cx="7332247" cy="44767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CD6E07-0AC8-4E35-AF9F-B5253C9BF88B}"/>
              </a:ext>
            </a:extLst>
          </p:cNvPr>
          <p:cNvSpPr txBox="1"/>
          <p:nvPr/>
        </p:nvSpPr>
        <p:spPr>
          <a:xfrm>
            <a:off x="3810000" y="5585382"/>
            <a:ext cx="29083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The group: Summer 2018</a:t>
            </a:r>
          </a:p>
          <a:p>
            <a:pPr algn="ctr"/>
            <a:endParaRPr lang="en-US" dirty="0"/>
          </a:p>
          <a:p>
            <a:pPr algn="ctr"/>
            <a:r>
              <a:rPr lang="en-US" i="1" dirty="0"/>
              <a:t>www.hutzlerlab.com</a:t>
            </a:r>
          </a:p>
        </p:txBody>
      </p:sp>
    </p:spTree>
    <p:extLst>
      <p:ext uri="{BB962C8B-B14F-4D97-AF65-F5344CB8AC3E}">
        <p14:creationId xmlns:p14="http://schemas.microsoft.com/office/powerpoint/2010/main" val="29845211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76CD8B-0FD0-4BF3-B9AF-E87605457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597A5-6055-4AD6-8674-621CE021A67D}" type="slidenum">
              <a:rPr lang="en-US" smtClean="0"/>
              <a:t>31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F4F97F-6170-4967-8455-978DA8AB7FF6}"/>
              </a:ext>
            </a:extLst>
          </p:cNvPr>
          <p:cNvSpPr txBox="1"/>
          <p:nvPr/>
        </p:nvSpPr>
        <p:spPr>
          <a:xfrm>
            <a:off x="3975409" y="3075057"/>
            <a:ext cx="30219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6792010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20C675A-9AD3-40BB-AC57-0E9EFA3E4F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1130</Words>
  <Application>Microsoft Macintosh PowerPoint</Application>
  <PresentationFormat>Custom</PresentationFormat>
  <Paragraphs>264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Cambria Math</vt:lpstr>
      <vt:lpstr>Euphemia</vt:lpstr>
      <vt:lpstr>Open Sans</vt:lpstr>
      <vt:lpstr>Symbol</vt:lpstr>
      <vt:lpstr>Wingdings</vt:lpstr>
      <vt:lpstr>Wingdings 3</vt:lpstr>
      <vt:lpstr>Custom Design</vt:lpstr>
      <vt:lpstr>Fundamental Symmetry Violations with Polar Molecules</vt:lpstr>
      <vt:lpstr>An Asymmetric Universe</vt:lpstr>
      <vt:lpstr>Theory of anything?</vt:lpstr>
      <vt:lpstr>Symmetries</vt:lpstr>
      <vt:lpstr>Symmetries</vt:lpstr>
      <vt:lpstr>Searching for Symmetry Violation</vt:lpstr>
      <vt:lpstr>Searching for Symmetry Violation</vt:lpstr>
      <vt:lpstr>Symmetry Violations at Low Energy</vt:lpstr>
      <vt:lpstr>Parity Violation</vt:lpstr>
      <vt:lpstr>EDMs violate symmetries</vt:lpstr>
      <vt:lpstr>How does this happen?</vt:lpstr>
      <vt:lpstr>PowerPoint Presentation</vt:lpstr>
      <vt:lpstr>Electron magnetic moment</vt:lpstr>
      <vt:lpstr>EDMs come from new particles</vt:lpstr>
      <vt:lpstr>Let’s measure EDMs!</vt:lpstr>
      <vt:lpstr>How large is the field?</vt:lpstr>
      <vt:lpstr>How large is the field?</vt:lpstr>
      <vt:lpstr>How to measure</vt:lpstr>
      <vt:lpstr>Cooling molecules</vt:lpstr>
      <vt:lpstr>Apparatus Overview</vt:lpstr>
      <vt:lpstr>How sensitive?</vt:lpstr>
      <vt:lpstr>Many Sources</vt:lpstr>
      <vt:lpstr>Laser cooling and trapping</vt:lpstr>
      <vt:lpstr>PowerPoint Presentation</vt:lpstr>
      <vt:lpstr>Aside: Optical Tweezers</vt:lpstr>
      <vt:lpstr>PowerPoint Presentation</vt:lpstr>
      <vt:lpstr>Our molecule: YbOH</vt:lpstr>
      <vt:lpstr>Our molecule: YbOH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2014-06-08T21:34:28Z</dcterms:created>
  <dcterms:modified xsi:type="dcterms:W3CDTF">2018-10-03T17:49:41Z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TC027879479991</vt:lpwstr>
  </property>
</Properties>
</file>