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91" r:id="rId4"/>
    <p:sldId id="268" r:id="rId5"/>
    <p:sldId id="272" r:id="rId6"/>
    <p:sldId id="277" r:id="rId7"/>
    <p:sldId id="281" r:id="rId8"/>
    <p:sldId id="284" r:id="rId9"/>
    <p:sldId id="285" r:id="rId10"/>
    <p:sldId id="28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405"/>
  </p:normalViewPr>
  <p:slideViewPr>
    <p:cSldViewPr snapToGrid="0" snapToObjects="1">
      <p:cViewPr>
        <p:scale>
          <a:sx n="100" d="100"/>
          <a:sy n="100" d="100"/>
        </p:scale>
        <p:origin x="33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734B1-032A-724C-A964-E727B877A4E9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E2E05-04F7-2548-A7A3-E3BB467C4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2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x-ray-tube-1?lang=u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1924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2021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>
                <a:solidFill>
                  <a:srgbClr val="3D3D3D"/>
                </a:solidFill>
                <a:highlight>
                  <a:srgbClr val="FFFFFF"/>
                </a:highlight>
              </a:rPr>
              <a:t>Kilovoltage peak (kVp) </a:t>
            </a:r>
            <a:r>
              <a:rPr lang="en-US" sz="950">
                <a:solidFill>
                  <a:srgbClr val="3D3D3D"/>
                </a:solidFill>
                <a:highlight>
                  <a:srgbClr val="FFFFFF"/>
                </a:highlight>
              </a:rPr>
              <a:t>is the peak potential applied to the </a:t>
            </a:r>
            <a:r>
              <a:rPr lang="en-US" sz="950">
                <a:solidFill>
                  <a:srgbClr val="41699B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x-ray tube</a:t>
            </a:r>
            <a:r>
              <a:rPr lang="en-US" sz="950">
                <a:solidFill>
                  <a:srgbClr val="3D3D3D"/>
                </a:solidFill>
                <a:highlight>
                  <a:srgbClr val="FFFFFF"/>
                </a:highlight>
              </a:rPr>
              <a:t>, which accelerates electrons from the cathode to the anode</a:t>
            </a:r>
            <a:endParaRPr/>
          </a:p>
        </p:txBody>
      </p:sp>
      <p:sp>
        <p:nvSpPr>
          <p:cNvPr id="345" name="Google Shape;34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6360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6461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4641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5499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b0dc57dac5_4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b0dc57dac5_4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gb0dc57dac5_4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0021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0492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391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F8EED-0DA8-5D46-8121-49FDED4A1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7A8DCB-F375-AD45-8EC1-E94E60777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E4972-29B9-8B44-BE06-496055BEA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54619-5E7F-E048-B7C7-46C76A78E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F48BF-AA8A-C14A-9FAB-998D9B818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6A8C8-DBC1-AD4B-A60E-5179B6611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A7440-8078-634B-B63D-ED3555512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05B01-3F56-D948-97EA-A2D0A1350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3F1F2-89A3-6541-A5DE-C3BD1047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1D45E-9620-1943-8CD8-6653F6DAB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8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B2F6-C65D-6641-A1C5-189D7292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B8611-B5C3-D345-96D8-6784E88AE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8201E-D713-BA4E-8DC2-414A4A2B8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3C773-CD57-CC4C-95FB-B330F854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735C4-B53A-7C48-92F3-3D0352862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078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0E25D-8C7F-4149-9A14-75A950F58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F3277-2C7C-4B47-A687-99C4DA6ADB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E1647-BE34-7B4B-9F87-BFA4BF4E1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A56519-CD3E-D14E-8E8F-63926568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A3622-D78A-C943-BB9A-3E50BD9E7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3AFB54-B940-0544-9018-A6893FA25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22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B3DEC-F94A-6040-BB54-18AF8C102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1E2D2-7C40-FD4D-8D85-0226C8005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D67DE-09D2-E94B-A867-FC5D9A4CC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D0D5F-8B04-E540-B75A-FC06C3A6AB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767ECA-3BFA-6048-BAF2-11CC672D83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A5D2FB-32D0-0F47-9272-72FF24EBC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7F1AFD-CC0C-9C49-8694-EB3F4045B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F89BD1-3A3E-5D46-BDF2-0E55D8379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5D6B-431F-6C48-B53D-74F9A5A54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D7500D-EDC5-6948-9DBB-BA7794D40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8E5110-C548-604B-8AE2-51193FE88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355B96-54B9-994B-B3D9-3B80D474E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0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CD519E-F9A8-7445-87E8-643A54AE3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C21793-04C7-5B4A-A307-5F02E623B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2E6B3-3FFA-7949-90E2-54F7B2A51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88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D5191-26A5-864F-965B-2C2828F60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D6493-652A-A14F-BB2E-97E3625A9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48D8F-6025-2048-93DD-D69C3D78D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B979F-21CE-F44C-845E-FD78A57D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E9011-37F9-8E4F-992F-5C65BF765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DD56E-6799-7442-8BE2-F6F76BF3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48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38637-F1B4-5241-9CBE-62D7EBFCD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779EA4-D0A9-F34D-8634-E48FC1F192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1CD28-7547-D14F-880B-61D2DB754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F0800-8422-F644-A34D-4922C002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93726-FE43-6F43-B796-53C643B41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C42371-A273-D447-B210-DCBC50B3F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18EF-4776-634E-874A-7BE68C5B6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A746DE-C6FC-804E-B99D-3F8170DF8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3318B-CA5C-D046-82AB-23C2BFCCF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7A79F-9E60-324B-AE20-8CF8055D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79E64-F30A-C94F-AC8D-B1FE5EDB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81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99C9B1-CA35-8A45-90F1-F240EAA4FE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60E754-7662-474A-9096-0201DCBEA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21517-1FFF-9943-9680-566D8C9F4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A42B5-7521-DD42-A2D0-A921FA8AA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96AB6-EB7F-D540-9290-D65A7B40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79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213"/>
              </a:spcBef>
              <a:spcAft>
                <a:spcPts val="0"/>
              </a:spcAft>
              <a:buSzPts val="800"/>
              <a:buNone/>
              <a:defRPr sz="1067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3pPr>
            <a:lvl4pPr marL="2438339" lvl="3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4pPr>
            <a:lvl5pPr marL="3047924" lvl="4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338667" y="437200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2"/>
          </p:nvPr>
        </p:nvSpPr>
        <p:spPr>
          <a:xfrm>
            <a:off x="1882987" y="2136141"/>
            <a:ext cx="8426027" cy="3625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7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3" b="1" i="0" u="none" strike="noStrike" cap="none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 sz="2400"/>
          </a:p>
        </p:txBody>
      </p:sp>
      <p:sp>
        <p:nvSpPr>
          <p:cNvPr id="27" name="Google Shape;27;p37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ftr" idx="11"/>
          </p:nvPr>
        </p:nvSpPr>
        <p:spPr>
          <a:xfrm>
            <a:off x="2235202" y="6403765"/>
            <a:ext cx="7721599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50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9"/>
          <p:cNvSpPr txBox="1">
            <a:spLocks noGrp="1"/>
          </p:cNvSpPr>
          <p:nvPr>
            <p:ph type="body" idx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213"/>
              </a:spcBef>
              <a:spcAft>
                <a:spcPts val="0"/>
              </a:spcAft>
              <a:buSzPts val="800"/>
              <a:buNone/>
              <a:defRPr sz="1067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3pPr>
            <a:lvl4pPr marL="2438339" lvl="3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4pPr>
            <a:lvl5pPr marL="3047924" lvl="4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2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>
                <a:solidFill>
                  <a:srgbClr val="000000"/>
                </a:solidFill>
              </a:defRPr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/>
            </a:lvl2pPr>
            <a:lvl3pPr marL="1828754" lvl="2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/>
            </a:lvl3pPr>
            <a:lvl4pPr marL="2438339" lvl="3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/>
            </a:lvl4pPr>
            <a:lvl5pPr marL="3047924" lvl="4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title"/>
          </p:nvPr>
        </p:nvSpPr>
        <p:spPr>
          <a:xfrm>
            <a:off x="338667" y="437200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3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 sz="2400"/>
          </a:p>
        </p:txBody>
      </p:sp>
      <p:sp>
        <p:nvSpPr>
          <p:cNvPr id="44" name="Google Shape;44;p39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9"/>
          <p:cNvSpPr txBox="1">
            <a:spLocks noGrp="1"/>
          </p:cNvSpPr>
          <p:nvPr>
            <p:ph type="ftr" idx="11"/>
          </p:nvPr>
        </p:nvSpPr>
        <p:spPr>
          <a:xfrm>
            <a:off x="2235202" y="6403765"/>
            <a:ext cx="7721599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9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42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213"/>
              </a:spcBef>
              <a:spcAft>
                <a:spcPts val="0"/>
              </a:spcAft>
              <a:buSzPts val="800"/>
              <a:buNone/>
              <a:defRPr sz="1067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3pPr>
            <a:lvl4pPr marL="2438339" lvl="3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4pPr>
            <a:lvl5pPr marL="3047924" lvl="4" indent="-304792" algn="l">
              <a:spcBef>
                <a:spcPts val="267"/>
              </a:spcBef>
              <a:spcAft>
                <a:spcPts val="0"/>
              </a:spcAft>
              <a:buSzPts val="1000"/>
              <a:buNone/>
              <a:defRPr sz="1333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title"/>
          </p:nvPr>
        </p:nvSpPr>
        <p:spPr>
          <a:xfrm>
            <a:off x="338667" y="437200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body" idx="2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>
                <a:solidFill>
                  <a:srgbClr val="000000"/>
                </a:solidFill>
              </a:defRPr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/>
            </a:lvl2pPr>
            <a:lvl3pPr marL="1828754" lvl="2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/>
            </a:lvl3pPr>
            <a:lvl4pPr marL="2438339" lvl="3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/>
            </a:lvl4pPr>
            <a:lvl5pPr marL="3047924" lvl="4" indent="-304792" algn="l">
              <a:spcBef>
                <a:spcPts val="533"/>
              </a:spcBef>
              <a:spcAft>
                <a:spcPts val="0"/>
              </a:spcAft>
              <a:buSzPts val="2000"/>
              <a:buFont typeface="Arial"/>
              <a:buNone/>
              <a:defRPr sz="2667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body" idx="3"/>
          </p:nvPr>
        </p:nvSpPr>
        <p:spPr>
          <a:xfrm>
            <a:off x="1882987" y="2136141"/>
            <a:ext cx="8426027" cy="3625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SzPts val="1800"/>
              <a:buChar char="•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/>
          <p:nvPr/>
        </p:nvSpPr>
        <p:spPr>
          <a:xfrm>
            <a:off x="10413625" y="6292849"/>
            <a:ext cx="1644732" cy="56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3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 sz="2400"/>
          </a:p>
        </p:txBody>
      </p:sp>
      <p:sp>
        <p:nvSpPr>
          <p:cNvPr id="36" name="Google Shape;36;p38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ftr" idx="11"/>
          </p:nvPr>
        </p:nvSpPr>
        <p:spPr>
          <a:xfrm>
            <a:off x="2235202" y="6403765"/>
            <a:ext cx="7721599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46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Sq Image">
  <p:cSld name="Cover_Sq Imag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body" idx="1"/>
          </p:nvPr>
        </p:nvSpPr>
        <p:spPr>
          <a:xfrm>
            <a:off x="7583714" y="677334"/>
            <a:ext cx="4463143" cy="1101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09585" lvl="0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2pPr>
            <a:lvl3pPr marL="1828754" lvl="2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3pPr>
            <a:lvl4pPr marL="2438339" lvl="3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4pPr>
            <a:lvl5pPr marL="3047924" lvl="4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body" idx="2"/>
          </p:nvPr>
        </p:nvSpPr>
        <p:spPr>
          <a:xfrm>
            <a:off x="7583714" y="1806282"/>
            <a:ext cx="4463143" cy="97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ctr">
              <a:spcBef>
                <a:spcPts val="587"/>
              </a:spcBef>
              <a:spcAft>
                <a:spcPts val="0"/>
              </a:spcAft>
              <a:buSzPts val="2200"/>
              <a:buNone/>
              <a:defRPr sz="293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2pPr>
            <a:lvl3pPr marL="1828754" lvl="2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3pPr>
            <a:lvl4pPr marL="2438339" lvl="3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4pPr>
            <a:lvl5pPr marL="3047924" lvl="4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6"/>
          <p:cNvSpPr>
            <a:spLocks noGrp="1"/>
          </p:cNvSpPr>
          <p:nvPr>
            <p:ph type="pic" idx="3"/>
          </p:nvPr>
        </p:nvSpPr>
        <p:spPr>
          <a:xfrm>
            <a:off x="1" y="0"/>
            <a:ext cx="7395633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27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373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4"/>
          </p:nvPr>
        </p:nvSpPr>
        <p:spPr>
          <a:xfrm>
            <a:off x="7583714" y="2885440"/>
            <a:ext cx="4463143" cy="1110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ctr">
              <a:spcBef>
                <a:spcPts val="267"/>
              </a:spcBef>
              <a:spcAft>
                <a:spcPts val="0"/>
              </a:spcAft>
              <a:buSzPts val="1000"/>
              <a:buNone/>
              <a:def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2pPr>
            <a:lvl3pPr marL="1828754" lvl="2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3pPr>
            <a:lvl4pPr marL="2438339" lvl="3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4pPr>
            <a:lvl5pPr marL="3047924" lvl="4" indent="-304792" algn="ctr">
              <a:spcBef>
                <a:spcPts val="373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accent1"/>
                </a:solidFill>
              </a:defRPr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36" descr="Tribrand_ColorBlack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27119" y="5224300"/>
            <a:ext cx="3900644" cy="108351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7583714" y="6403765"/>
            <a:ext cx="4463143" cy="366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049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C5554C-CB38-D846-90ED-2518E822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30F66-6C4F-5D49-9444-AEDA78DAD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B8644-36A9-F049-BB0C-200B82890E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05988-5B49-0549-8B9B-7DA0E27D6882}" type="datetimeFigureOut">
              <a:rPr lang="en-US" smtClean="0"/>
              <a:t>12/21/20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90EBD-E8F1-1647-91F6-C3B938B19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2160D-C1AA-CB4C-87D2-F27ED6C8D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460F-6F35-6946-9451-9588F4D06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3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"/>
          <p:cNvSpPr txBox="1">
            <a:spLocks noGrp="1"/>
          </p:cNvSpPr>
          <p:nvPr>
            <p:ph type="body" idx="1"/>
          </p:nvPr>
        </p:nvSpPr>
        <p:spPr>
          <a:xfrm>
            <a:off x="7583714" y="677334"/>
            <a:ext cx="4463143" cy="11018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b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dirty="0"/>
              <a:t>Project Update</a:t>
            </a:r>
            <a:endParaRPr dirty="0"/>
          </a:p>
        </p:txBody>
      </p:sp>
      <p:sp>
        <p:nvSpPr>
          <p:cNvPr id="175" name="Google Shape;175;p1"/>
          <p:cNvSpPr txBox="1">
            <a:spLocks noGrp="1"/>
          </p:cNvSpPr>
          <p:nvPr>
            <p:ph type="body" idx="2"/>
          </p:nvPr>
        </p:nvSpPr>
        <p:spPr>
          <a:xfrm>
            <a:off x="6873106" y="1976815"/>
            <a:ext cx="5550356" cy="14352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  <a:buSzPts val="2000"/>
            </a:pPr>
            <a:r>
              <a:rPr lang="en-US" sz="2667" i="1" dirty="0"/>
              <a:t>n</a:t>
            </a:r>
            <a:r>
              <a:rPr lang="en-US" sz="2667" dirty="0"/>
              <a:t>-type Gallium Arsenide  / SNSPDs for Direct </a:t>
            </a:r>
            <a:r>
              <a:rPr lang="en-US" sz="2667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D</a:t>
            </a:r>
            <a:r>
              <a:rPr lang="en-US" sz="2667" dirty="0"/>
              <a:t>ark Matter Detection</a:t>
            </a:r>
            <a:endParaRPr dirty="0"/>
          </a:p>
          <a:p>
            <a:pPr marL="0" indent="0">
              <a:spcBef>
                <a:spcPts val="533"/>
              </a:spcBef>
              <a:buSzPts val="2000"/>
            </a:pPr>
            <a:r>
              <a:rPr lang="en-US" sz="2667" dirty="0"/>
              <a:t> </a:t>
            </a:r>
            <a:endParaRPr dirty="0"/>
          </a:p>
        </p:txBody>
      </p:sp>
      <p:sp>
        <p:nvSpPr>
          <p:cNvPr id="176" name="Google Shape;176;p1"/>
          <p:cNvSpPr txBox="1">
            <a:spLocks noGrp="1"/>
          </p:cNvSpPr>
          <p:nvPr>
            <p:ph type="body" idx="4"/>
          </p:nvPr>
        </p:nvSpPr>
        <p:spPr>
          <a:xfrm>
            <a:off x="7583713" y="3499225"/>
            <a:ext cx="4463143" cy="111082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sz="1867" dirty="0"/>
              <a:t>Jamie Luskin</a:t>
            </a:r>
            <a:endParaRPr sz="1867" dirty="0"/>
          </a:p>
          <a:p>
            <a:pPr marL="0" indent="0"/>
            <a:r>
              <a:rPr lang="en-US" sz="1867" dirty="0"/>
              <a:t>December 22, 2020</a:t>
            </a:r>
            <a:endParaRPr sz="1867" dirty="0"/>
          </a:p>
        </p:txBody>
      </p:sp>
      <p:pic>
        <p:nvPicPr>
          <p:cNvPr id="177" name="Google Shape;177;p1"/>
          <p:cNvPicPr preferRelativeResize="0"/>
          <p:nvPr/>
        </p:nvPicPr>
        <p:blipFill rotWithShape="1">
          <a:blip r:embed="rId3">
            <a:alphaModFix/>
          </a:blip>
          <a:srcRect l="10884" r="16213"/>
          <a:stretch/>
        </p:blipFill>
        <p:spPr>
          <a:xfrm>
            <a:off x="-408949" y="2"/>
            <a:ext cx="7555151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355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"/>
          <p:cNvSpPr txBox="1">
            <a:spLocks noGrp="1"/>
          </p:cNvSpPr>
          <p:nvPr>
            <p:ph type="body" idx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pic>
        <p:nvPicPr>
          <p:cNvPr id="212" name="Google Shape;212;p5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t="65143"/>
          <a:stretch/>
        </p:blipFill>
        <p:spPr>
          <a:xfrm>
            <a:off x="0" y="3532001"/>
            <a:ext cx="8335875" cy="1564843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n-US"/>
              <a:t>12/10/20</a:t>
            </a:r>
            <a:endParaRPr/>
          </a:p>
        </p:txBody>
      </p:sp>
      <p:sp>
        <p:nvSpPr>
          <p:cNvPr id="214" name="Google Shape;214;p5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US"/>
              <a:pPr/>
              <a:t>2</a:t>
            </a:fld>
            <a:endParaRPr/>
          </a:p>
        </p:txBody>
      </p:sp>
      <p:sp>
        <p:nvSpPr>
          <p:cNvPr id="215" name="Google Shape;215;p5"/>
          <p:cNvSpPr/>
          <p:nvPr/>
        </p:nvSpPr>
        <p:spPr>
          <a:xfrm>
            <a:off x="8625709" y="1831195"/>
            <a:ext cx="3267025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294216" indent="-285750">
              <a:buClr>
                <a:schemeClr val="dk1"/>
              </a:buClr>
              <a:buSzPts val="1700"/>
              <a:buFont typeface="Arial" panose="020B0604020202020204" pitchFamily="34" charset="0"/>
              <a:buChar char="•"/>
            </a:pPr>
            <a:r>
              <a:rPr lang="en-US" dirty="0"/>
              <a:t>n-type GaAs doped with Silicon and Boron is a  cryogenic scintillating target for the detection of electron recoils from interacting dark matter (DM) particles in the poorly explored MeV/c</a:t>
            </a:r>
            <a:r>
              <a:rPr lang="en-US" baseline="30000" dirty="0"/>
              <a:t>2</a:t>
            </a:r>
            <a:r>
              <a:rPr lang="en-US" dirty="0"/>
              <a:t> mass range</a:t>
            </a:r>
            <a:endParaRPr sz="2267" i="1" dirty="0">
              <a:solidFill>
                <a:schemeClr val="dk1"/>
              </a:solidFill>
            </a:endParaRPr>
          </a:p>
        </p:txBody>
      </p:sp>
      <p:sp>
        <p:nvSpPr>
          <p:cNvPr id="216" name="Google Shape;216;p5"/>
          <p:cNvSpPr txBox="1">
            <a:spLocks noGrp="1"/>
          </p:cNvSpPr>
          <p:nvPr>
            <p:ph type="title"/>
          </p:nvPr>
        </p:nvSpPr>
        <p:spPr>
          <a:xfrm>
            <a:off x="338667" y="437200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buSzPts val="2400"/>
            </a:pPr>
            <a:r>
              <a:rPr lang="en-US"/>
              <a:t>Direct Detection of sub-GeV Dark Matter</a:t>
            </a:r>
            <a:endParaRPr/>
          </a:p>
        </p:txBody>
      </p:sp>
      <p:sp>
        <p:nvSpPr>
          <p:cNvPr id="217" name="Google Shape;217;p5"/>
          <p:cNvSpPr/>
          <p:nvPr/>
        </p:nvSpPr>
        <p:spPr>
          <a:xfrm>
            <a:off x="3475769" y="4170242"/>
            <a:ext cx="1583703" cy="1023463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5"/>
          <p:cNvSpPr txBox="1"/>
          <p:nvPr/>
        </p:nvSpPr>
        <p:spPr>
          <a:xfrm>
            <a:off x="2425446" y="5810280"/>
            <a:ext cx="5857572" cy="8617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JPL/LBNL collaboration: </a:t>
            </a:r>
            <a:r>
              <a:rPr lang="en-US" sz="2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-type GaAs as a cryogenic scintillating target</a:t>
            </a:r>
            <a:endParaRPr sz="2400" dirty="0"/>
          </a:p>
        </p:txBody>
      </p:sp>
      <p:pic>
        <p:nvPicPr>
          <p:cNvPr id="11" name="Google Shape;212;p5">
            <a:extLst>
              <a:ext uri="{FF2B5EF4-FFF2-40B4-BE49-F238E27FC236}">
                <a16:creationId xmlns:a16="http://schemas.microsoft.com/office/drawing/2014/main" id="{31FE0FB2-4F29-454B-B254-D20CDA3266F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b="53177"/>
          <a:stretch/>
        </p:blipFill>
        <p:spPr>
          <a:xfrm>
            <a:off x="99683" y="1192215"/>
            <a:ext cx="8335875" cy="2102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F61B3E-2047-784D-9520-976040C02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98" y="308842"/>
            <a:ext cx="10399641" cy="644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2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73A472-D77D-8B44-893C-875BBAEC5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D03DF8-CB9D-5646-B378-34A18E31C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Detection Principle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B41F2B-7EEF-BE46-BC99-219AA37514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C1FB9-7504-B04C-B783-0DF9DBA22DCF}"/>
              </a:ext>
            </a:extLst>
          </p:cNvPr>
          <p:cNvSpPr/>
          <p:nvPr/>
        </p:nvSpPr>
        <p:spPr>
          <a:xfrm>
            <a:off x="2401824" y="1907139"/>
            <a:ext cx="1780032" cy="24749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ED1000-6DB7-5B4E-9689-D268E1B6B5A8}"/>
              </a:ext>
            </a:extLst>
          </p:cNvPr>
          <p:cNvSpPr/>
          <p:nvPr/>
        </p:nvSpPr>
        <p:spPr>
          <a:xfrm>
            <a:off x="2401824" y="4498848"/>
            <a:ext cx="1767840" cy="1463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60C3854-C764-5F4E-B14C-FD114E186FA4}"/>
              </a:ext>
            </a:extLst>
          </p:cNvPr>
          <p:cNvSpPr/>
          <p:nvPr/>
        </p:nvSpPr>
        <p:spPr>
          <a:xfrm>
            <a:off x="1085088" y="2054671"/>
            <a:ext cx="337144" cy="34137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2D75D0-E06A-AE4F-BB54-C8641465B8C3}"/>
              </a:ext>
            </a:extLst>
          </p:cNvPr>
          <p:cNvCxnSpPr/>
          <p:nvPr/>
        </p:nvCxnSpPr>
        <p:spPr>
          <a:xfrm>
            <a:off x="3041904" y="2884956"/>
            <a:ext cx="4876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491FE71-FF47-D244-BE03-54DD2C9709A3}"/>
              </a:ext>
            </a:extLst>
          </p:cNvPr>
          <p:cNvCxnSpPr/>
          <p:nvPr/>
        </p:nvCxnSpPr>
        <p:spPr>
          <a:xfrm>
            <a:off x="3025648" y="2424011"/>
            <a:ext cx="4876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BAC144FE-FDB0-BF47-98F6-04EDC120AD94}"/>
              </a:ext>
            </a:extLst>
          </p:cNvPr>
          <p:cNvSpPr/>
          <p:nvPr/>
        </p:nvSpPr>
        <p:spPr>
          <a:xfrm>
            <a:off x="3169920" y="2753757"/>
            <a:ext cx="231648" cy="2316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Google Shape;252;p8">
            <a:extLst>
              <a:ext uri="{FF2B5EF4-FFF2-40B4-BE49-F238E27FC236}">
                <a16:creationId xmlns:a16="http://schemas.microsoft.com/office/drawing/2014/main" id="{20B44FE4-8995-5241-A4DB-8E34D395BD2F}"/>
              </a:ext>
            </a:extLst>
          </p:cNvPr>
          <p:cNvSpPr txBox="1">
            <a:spLocks/>
          </p:cNvSpPr>
          <p:nvPr/>
        </p:nvSpPr>
        <p:spPr>
          <a:xfrm>
            <a:off x="5161448" y="1757417"/>
            <a:ext cx="5721781" cy="4663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9585" indent="-609585">
              <a:buClr>
                <a:schemeClr val="dk1"/>
              </a:buClr>
              <a:buSzPct val="105000"/>
              <a:buFont typeface="Arial"/>
              <a:buAutoNum type="arabicPeriod"/>
            </a:pPr>
            <a:r>
              <a:rPr lang="en-US" sz="2267" dirty="0"/>
              <a:t>DM particle scatters off an electron in the valence band of a scintillating crystal target</a:t>
            </a:r>
          </a:p>
          <a:p>
            <a:pPr marL="609585" indent="-609585">
              <a:spcBef>
                <a:spcPts val="533"/>
              </a:spcBef>
              <a:buClr>
                <a:schemeClr val="dk1"/>
              </a:buClr>
              <a:buSzPct val="105000"/>
              <a:buFont typeface="Arial"/>
              <a:buAutoNum type="arabicPeriod"/>
            </a:pPr>
            <a:r>
              <a:rPr lang="en-US" sz="2267" dirty="0"/>
              <a:t>Generation of an electron-hole pair</a:t>
            </a:r>
          </a:p>
          <a:p>
            <a:pPr marL="609585" indent="-609585">
              <a:spcBef>
                <a:spcPts val="533"/>
              </a:spcBef>
              <a:buClr>
                <a:schemeClr val="dk1"/>
              </a:buClr>
              <a:buSzPct val="105000"/>
              <a:buFont typeface="Arial"/>
              <a:buAutoNum type="arabicPeriod"/>
            </a:pPr>
            <a:r>
              <a:rPr lang="en-US" sz="2267" dirty="0"/>
              <a:t>Emission of scintillation photon(s) from relaxation of the electron to the ground state </a:t>
            </a:r>
          </a:p>
          <a:p>
            <a:pPr marL="609585" indent="-609585">
              <a:spcBef>
                <a:spcPts val="533"/>
              </a:spcBef>
              <a:buClr>
                <a:schemeClr val="dk1"/>
              </a:buClr>
              <a:buSzPct val="105000"/>
              <a:buFont typeface="Arial"/>
              <a:buAutoNum type="arabicPeriod"/>
            </a:pPr>
            <a:r>
              <a:rPr lang="en-US" sz="2267" dirty="0"/>
              <a:t>Detection by sensitive photodetector </a:t>
            </a:r>
          </a:p>
          <a:p>
            <a:pPr marL="311143" indent="-141814">
              <a:spcBef>
                <a:spcPts val="533"/>
              </a:spcBef>
              <a:buSzPts val="2000"/>
            </a:pPr>
            <a:endParaRPr lang="en-US" sz="1867" dirty="0"/>
          </a:p>
          <a:p>
            <a:pPr marL="311143" indent="-141814">
              <a:spcBef>
                <a:spcPts val="533"/>
              </a:spcBef>
              <a:buSzPts val="2000"/>
            </a:pPr>
            <a:endParaRPr lang="en-US" sz="1867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69CFC6-9366-1E41-8036-C6524041DF91}"/>
              </a:ext>
            </a:extLst>
          </p:cNvPr>
          <p:cNvSpPr/>
          <p:nvPr/>
        </p:nvSpPr>
        <p:spPr>
          <a:xfrm>
            <a:off x="3158785" y="2756932"/>
            <a:ext cx="231648" cy="23164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155BACF-BE3C-FB42-A0C8-CC32FA2DE5C9}"/>
              </a:ext>
            </a:extLst>
          </p:cNvPr>
          <p:cNvSpPr/>
          <p:nvPr/>
        </p:nvSpPr>
        <p:spPr>
          <a:xfrm>
            <a:off x="3529584" y="2538941"/>
            <a:ext cx="284648" cy="28041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C341C1-8A0C-E648-A7AB-1B8466D6135F}"/>
              </a:ext>
            </a:extLst>
          </p:cNvPr>
          <p:cNvSpPr txBox="1"/>
          <p:nvPr/>
        </p:nvSpPr>
        <p:spPr>
          <a:xfrm>
            <a:off x="2385652" y="3963224"/>
            <a:ext cx="2255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n</a:t>
            </a:r>
            <a:r>
              <a:rPr lang="en-US" sz="2000" dirty="0"/>
              <a:t>-type GaAs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E6694D4-B1C4-FA47-BB58-3EEFD357AA23}"/>
              </a:ext>
            </a:extLst>
          </p:cNvPr>
          <p:cNvCxnSpPr/>
          <p:nvPr/>
        </p:nvCxnSpPr>
        <p:spPr>
          <a:xfrm flipV="1">
            <a:off x="2292096" y="4645152"/>
            <a:ext cx="280416" cy="5974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91AC259-C0C3-FC45-B532-638367E88674}"/>
              </a:ext>
            </a:extLst>
          </p:cNvPr>
          <p:cNvSpPr txBox="1"/>
          <p:nvPr/>
        </p:nvSpPr>
        <p:spPr>
          <a:xfrm>
            <a:off x="1897972" y="5242561"/>
            <a:ext cx="225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SNSPD</a:t>
            </a:r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478219-BE9E-5D48-8FAA-A5FE120D063D}"/>
              </a:ext>
            </a:extLst>
          </p:cNvPr>
          <p:cNvSpPr txBox="1"/>
          <p:nvPr/>
        </p:nvSpPr>
        <p:spPr>
          <a:xfrm>
            <a:off x="613827" y="1552231"/>
            <a:ext cx="694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DM</a:t>
            </a:r>
          </a:p>
        </p:txBody>
      </p:sp>
    </p:spTree>
    <p:extLst>
      <p:ext uri="{BB962C8B-B14F-4D97-AF65-F5344CB8AC3E}">
        <p14:creationId xmlns:p14="http://schemas.microsoft.com/office/powerpoint/2010/main" val="219293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71605E-6 L 2.22222E-6 0.00031 C 0.0026 0.00216 0.00538 0.00432 0.00798 0.0071 C 0.01007 0.00895 0.01163 0.01266 0.01389 0.0142 C 0.02153 0.01852 0.01215 0.01266 0.01996 0.01945 C 0.02083 0.02037 0.02205 0.02037 0.02291 0.0213 C 0.02396 0.02222 0.02482 0.02377 0.02587 0.02469 C 0.02691 0.02562 0.02795 0.02562 0.02899 0.02655 C 0.03003 0.02747 0.0309 0.02902 0.03194 0.02994 C 0.03281 0.03087 0.03403 0.03087 0.03489 0.03179 C 0.03594 0.03272 0.0368 0.03457 0.03785 0.0355 C 0.03889 0.03611 0.03993 0.03642 0.04097 0.03704 C 0.04201 0.03797 0.04288 0.03982 0.04392 0.04074 C 0.04479 0.04167 0.046 0.04167 0.04687 0.0426 C 0.04791 0.04352 0.04878 0.04506 0.05 0.04599 L 0.05885 0.05124 C 0.05989 0.05185 0.06094 0.05216 0.06198 0.05309 C 0.06319 0.05432 0.06458 0.05587 0.06597 0.05679 L 0.075 0.06204 L 0.0809 0.06574 C 0.08194 0.06605 0.08298 0.06698 0.08385 0.06729 C 0.08524 0.0679 0.08663 0.06852 0.08802 0.06914 C 0.08993 0.07037 0.09184 0.07192 0.09392 0.07284 C 0.09531 0.07315 0.09653 0.07408 0.09791 0.07439 C 0.09965 0.075 0.10121 0.07531 0.10295 0.07624 C 0.10503 0.07716 0.10694 0.07871 0.10903 0.07994 C 0.10989 0.08025 0.11094 0.08118 0.11198 0.08148 C 0.11597 0.08272 0.11823 0.08303 0.12187 0.08519 L 0.1309 0.09043 L 0.13403 0.09229 L 0.13698 0.09414 C 0.13767 0.09568 0.13871 0.09722 0.13889 0.09939 C 0.13923 0.10278 0.13663 0.10772 0.13594 0.10988 C 0.13541 0.11173 0.13559 0.11389 0.13489 0.11543 C 0.1342 0.11729 0.13281 0.11883 0.13194 0.12068 C 0.13125 0.12222 0.13073 0.12439 0.12986 0.12593 C 0.125 0.13642 0.12899 0.12685 0.12396 0.13488 C 0.12187 0.13827 0.11996 0.14198 0.11788 0.14568 L 0.1059 0.16698 L 0.10295 0.17222 C 0.10191 0.17408 0.10069 0.17531 0.1 0.17747 C 0.09531 0.19013 0.09791 0.18581 0.09288 0.19167 C 0.09097 0.20216 0.0934 0.1926 0.08889 0.20062 C 0.08802 0.20216 0.08767 0.20432 0.08698 0.20587 C 0.08507 0.20957 0.08246 0.21235 0.0809 0.21667 C 0.08021 0.21852 0.07969 0.22037 0.07899 0.22192 C 0.07344 0.23364 0.07847 0.22099 0.07187 0.23272 C 0.06528 0.24445 0.075 0.2321 0.06701 0.24136 C 0.0625 0.2534 0.06771 0.24013 0.06198 0.25216 C 0.06076 0.25432 0.06007 0.2571 0.05885 0.25926 C 0.05798 0.26111 0.05677 0.26266 0.0559 0.26451 C 0.05451 0.2679 0.0526 0.2713 0.05191 0.27531 C 0.05156 0.27716 0.05156 0.27902 0.05087 0.28056 C 0.05017 0.28272 0.04878 0.28395 0.04791 0.28581 C 0.04097 0.30062 0.05173 0.28087 0.04288 0.29661 C 0.04253 0.29846 0.04236 0.30031 0.04184 0.30185 L 0.03594 0.3179 L 0.03194 0.32871 C 0.03125 0.33025 0.0309 0.33272 0.02986 0.33395 L 0.02691 0.33735 C 0.02205 0.35031 0.02465 0.34506 0.01996 0.3534 C 0.0191 0.35772 0.01892 0.36081 0.01684 0.3642 C 0.01614 0.36574 0.01493 0.36636 0.01389 0.3676 C 0.01354 0.36945 0.01337 0.3713 0.01285 0.37284 C 0.0118 0.37685 0.01128 0.37747 0.00989 0.38025 " pathEditMode="relative" rAng="0" ptsTypes="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4" y="190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2.08333E-7 -0.07129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4 -0.07037 L -0.00234 -0.07014 C 0.00169 -0.01296 0.0013 -0.03611 0.0013 -0.00139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344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169 0.00046 0.00339 0.0007 0.00495 0.00162 C 0.00547 0.00185 0.00586 0.00301 0.00638 0.00347 C 0.00716 0.00394 0.00807 0.00394 0.00885 0.00417 C 0.0099 0.00486 0.01185 0.00602 0.01185 0.00602 C 0.01524 0.00996 0.01367 0.0088 0.01628 0.01042 L 0.01927 0.01389 C 0.01979 0.01458 0.02018 0.01528 0.0207 0.01574 C 0.02122 0.01597 0.02175 0.01621 0.02227 0.01667 C 0.02331 0.01759 0.02422 0.01898 0.02513 0.02014 L 0.02813 0.02361 C 0.02865 0.02408 0.02904 0.025 0.02969 0.02523 C 0.03008 0.0257 0.0306 0.0257 0.03112 0.02616 C 0.03164 0.02662 0.03203 0.02755 0.03255 0.02801 C 0.03867 0.03287 0.03229 0.02593 0.03854 0.03333 L 0.03997 0.03496 L 0.04154 0.03681 C 0.03971 0.04607 0.04154 0.03866 0.03906 0.04468 C 0.03828 0.0463 0.03789 0.04838 0.03698 0.05 C 0.03607 0.05162 0.0349 0.05301 0.03412 0.05509 L 0.03112 0.06296 C 0.03034 0.06505 0.02956 0.06736 0.02865 0.06921 C 0.02813 0.07014 0.0276 0.07083 0.02721 0.07176 C 0.02643 0.07338 0.02578 0.07523 0.02513 0.07708 C 0.02487 0.07801 0.02461 0.07894 0.02422 0.07963 C 0.0237 0.08056 0.02318 0.08148 0.02266 0.08241 C 0.01836 0.09236 0.02201 0.0838 0.02018 0.09028 C 0.01992 0.09121 0.01953 0.0919 0.01927 0.09283 C 0.01849 0.09514 0.01797 0.09746 0.01732 0.1 C 0.01693 0.10116 0.01667 0.10232 0.01628 0.10347 C 0.01393 0.10972 0.0168 0.10185 0.01432 0.10949 C 0.01406 0.11042 0.01354 0.11134 0.01328 0.11227 C 0.01315 0.11296 0.01315 0.11389 0.01289 0.11482 C 0.01224 0.11667 0.0112 0.11806 0.01081 0.12014 C 0.01068 0.12083 0.01068 0.12199 0.01042 0.12269 C 0.00977 0.12454 0.00912 0.12616 0.00833 0.12801 C 0.00807 0.12894 0.00755 0.12963 0.00742 0.13056 C 0.00677 0.13426 0.00716 0.13241 0.00599 0.13588 C 0.0056 0.13773 0.00547 0.13958 0.00495 0.14121 C 0.0043 0.14283 0.00339 0.14445 0.003 0.1463 C 0.00169 0.15301 0.00339 0.14491 0.00143 0.15162 C 0.0013 0.15255 0.00117 0.15347 0.00104 0.1544 C 0.00078 0.15533 0.00026 0.15602 0 0.15695 C -0.00026 0.15764 -0.00026 0.1588 -0.00052 0.15949 C -0.00078 0.16065 -0.00117 0.16181 -0.00143 0.16296 C -0.00169 0.16389 -0.00169 0.16482 -0.00195 0.16574 C -0.00221 0.16667 -0.00273 0.16736 -0.00299 0.16829 C -0.00325 0.16921 -0.00325 0.17014 -0.00351 0.17107 C -0.00378 0.17199 -0.00417 0.17269 -0.00443 0.17361 C -0.00482 0.17523 -0.00508 0.17708 -0.00547 0.17894 C -0.0056 0.17963 -0.0056 0.18079 -0.00586 0.18148 C -0.00781 0.18658 -0.00612 0.18171 -0.00742 0.18681 C -0.00768 0.18796 -0.00807 0.18912 -0.00833 0.19028 C -0.00859 0.19121 -0.00859 0.19213 -0.00885 0.19283 C -0.00911 0.19375 -0.00963 0.19445 -0.0099 0.1956 C -0.01029 0.19722 -0.01029 0.19931 -0.01081 0.2007 C -0.0112 0.20162 -0.01159 0.20255 -0.01185 0.20347 C -0.01211 0.20417 -0.01211 0.20533 -0.01237 0.20602 C -0.01289 0.20787 -0.01393 0.20926 -0.01432 0.21134 L -0.01575 0.21921 C -0.01601 0.22014 -0.01601 0.22107 -0.01628 0.22176 C -0.01667 0.22269 -0.01706 0.22361 -0.01732 0.22454 C -0.01771 0.22616 -0.01797 0.22801 -0.01823 0.22963 L -0.01927 0.23496 C -0.02096 0.24375 -0.01836 0.23009 -0.02018 0.24121 C -0.02057 0.24283 -0.02083 0.24468 -0.02122 0.2463 C -0.02135 0.24722 -0.02148 0.24815 -0.02174 0.24908 L -0.02266 0.25162 L -0.02565 0.26736 L -0.02669 0.27269 L -0.02708 0.27546 " pathEditMode="relative" ptsTypes="AAAAAAAAAAAAAAAAAAAAAAAAAAAAAAAAAAAAAAAAAAAAAAAAAAAAAAAAAAAAAAAAAAAAAAAA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  <p:bldP spid="17" grpId="0" animBg="1"/>
      <p:bldP spid="1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"/>
          <p:cNvSpPr txBox="1">
            <a:spLocks noGrp="1"/>
          </p:cNvSpPr>
          <p:nvPr>
            <p:ph type="title"/>
          </p:nvPr>
        </p:nvSpPr>
        <p:spPr>
          <a:xfrm>
            <a:off x="338665" y="88054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buSzPts val="2400"/>
            </a:pPr>
            <a:r>
              <a:rPr lang="en-US" i="1" dirty="0"/>
              <a:t>n</a:t>
            </a:r>
            <a:r>
              <a:rPr lang="en-US" dirty="0"/>
              <a:t>-type GaAs Emissions:</a:t>
            </a:r>
            <a:endParaRPr dirty="0"/>
          </a:p>
        </p:txBody>
      </p:sp>
      <p:sp>
        <p:nvSpPr>
          <p:cNvPr id="348" name="Google Shape;348;p12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n-US"/>
              <a:t>12/10/20</a:t>
            </a:r>
            <a:endParaRPr/>
          </a:p>
        </p:txBody>
      </p:sp>
      <p:sp>
        <p:nvSpPr>
          <p:cNvPr id="349" name="Google Shape;349;p12"/>
          <p:cNvSpPr txBox="1">
            <a:spLocks noGrp="1"/>
          </p:cNvSpPr>
          <p:nvPr>
            <p:ph type="ftr" idx="11"/>
          </p:nvPr>
        </p:nvSpPr>
        <p:spPr>
          <a:xfrm>
            <a:off x="2235202" y="6403765"/>
            <a:ext cx="7721599" cy="3661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n-US"/>
              <a:t>For required markings, please visit https://mh.jpl.nasa.gov</a:t>
            </a:r>
            <a:endParaRPr/>
          </a:p>
        </p:txBody>
      </p:sp>
      <p:sp>
        <p:nvSpPr>
          <p:cNvPr id="350" name="Google Shape;350;p12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US"/>
              <a:pPr/>
              <a:t>4</a:t>
            </a:fld>
            <a:endParaRPr/>
          </a:p>
        </p:txBody>
      </p:sp>
      <p:pic>
        <p:nvPicPr>
          <p:cNvPr id="351" name="Google Shape;351;p12" descr="A picture containing 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0481" y="1032611"/>
            <a:ext cx="5238376" cy="327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2" descr="Chart, line ch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8666" y="740796"/>
            <a:ext cx="4692525" cy="4128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3" name="Google Shape;353;p12"/>
          <p:cNvCxnSpPr/>
          <p:nvPr/>
        </p:nvCxnSpPr>
        <p:spPr>
          <a:xfrm>
            <a:off x="4036308" y="1006885"/>
            <a:ext cx="0" cy="3178612"/>
          </a:xfrm>
          <a:prstGeom prst="straightConnector1">
            <a:avLst/>
          </a:prstGeom>
          <a:noFill/>
          <a:ln w="12700" cap="flat" cmpd="sng">
            <a:solidFill>
              <a:srgbClr val="004DCC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354" name="Google Shape;354;p12"/>
          <p:cNvSpPr txBox="1"/>
          <p:nvPr/>
        </p:nvSpPr>
        <p:spPr>
          <a:xfrm>
            <a:off x="3711890" y="4418287"/>
            <a:ext cx="1319301" cy="4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2133">
                <a:solidFill>
                  <a:srgbClr val="004DCC"/>
                </a:solidFill>
                <a:latin typeface="Arial"/>
                <a:ea typeface="Arial"/>
                <a:cs typeface="Arial"/>
                <a:sym typeface="Arial"/>
              </a:rPr>
              <a:t>930 nm</a:t>
            </a:r>
            <a:endParaRPr sz="2400"/>
          </a:p>
        </p:txBody>
      </p:sp>
      <p:sp>
        <p:nvSpPr>
          <p:cNvPr id="355" name="Google Shape;355;p12"/>
          <p:cNvSpPr/>
          <p:nvPr/>
        </p:nvSpPr>
        <p:spPr>
          <a:xfrm>
            <a:off x="9213129" y="1003498"/>
            <a:ext cx="967819" cy="29551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004D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12"/>
          <p:cNvPicPr preferRelativeResize="0"/>
          <p:nvPr/>
        </p:nvPicPr>
        <p:blipFill rotWithShape="1">
          <a:blip r:embed="rId5">
            <a:alphaModFix/>
          </a:blip>
          <a:srcRect t="12180" b="34431"/>
          <a:stretch/>
        </p:blipFill>
        <p:spPr>
          <a:xfrm>
            <a:off x="1364766" y="6056623"/>
            <a:ext cx="8471431" cy="180636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2"/>
          <p:cNvSpPr/>
          <p:nvPr/>
        </p:nvSpPr>
        <p:spPr>
          <a:xfrm>
            <a:off x="5770651" y="4322517"/>
            <a:ext cx="6096000" cy="8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2D map of emission as a function of excitation wavelength at 10K</a:t>
            </a:r>
            <a:endParaRPr sz="2400"/>
          </a:p>
        </p:txBody>
      </p:sp>
      <p:sp>
        <p:nvSpPr>
          <p:cNvPr id="358" name="Google Shape;358;p12"/>
          <p:cNvSpPr/>
          <p:nvPr/>
        </p:nvSpPr>
        <p:spPr>
          <a:xfrm>
            <a:off x="580496" y="4819252"/>
            <a:ext cx="4864931" cy="8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X-ray excited emission spectrum at 10K</a:t>
            </a:r>
            <a:endParaRPr sz="2400" dirty="0"/>
          </a:p>
        </p:txBody>
      </p:sp>
      <p:sp>
        <p:nvSpPr>
          <p:cNvPr id="14" name="Google Shape;347;p12">
            <a:extLst>
              <a:ext uri="{FF2B5EF4-FFF2-40B4-BE49-F238E27FC236}">
                <a16:creationId xmlns:a16="http://schemas.microsoft.com/office/drawing/2014/main" id="{9804B2E9-D72C-9F41-855A-A9DFDD520BF8}"/>
              </a:ext>
            </a:extLst>
          </p:cNvPr>
          <p:cNvSpPr txBox="1">
            <a:spLocks/>
          </p:cNvSpPr>
          <p:nvPr/>
        </p:nvSpPr>
        <p:spPr>
          <a:xfrm>
            <a:off x="5770651" y="206326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2400"/>
            </a:pPr>
            <a:r>
              <a:rPr lang="en-US" i="1" dirty="0"/>
              <a:t>measurements from LBNL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7541D0-B4B4-EE4A-A16C-2B4560B34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301" y="870358"/>
            <a:ext cx="6448700" cy="433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5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6"/>
          <p:cNvSpPr txBox="1">
            <a:spLocks noGrp="1"/>
          </p:cNvSpPr>
          <p:nvPr>
            <p:ph type="body" idx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sp>
        <p:nvSpPr>
          <p:cNvPr id="405" name="Google Shape;405;p16"/>
          <p:cNvSpPr txBox="1">
            <a:spLocks noGrp="1"/>
          </p:cNvSpPr>
          <p:nvPr>
            <p:ph type="body" idx="2"/>
          </p:nvPr>
        </p:nvSpPr>
        <p:spPr>
          <a:xfrm>
            <a:off x="338667" y="1009572"/>
            <a:ext cx="11352107" cy="467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i="1" dirty="0"/>
              <a:t>Gallium Arsenide Targets</a:t>
            </a:r>
            <a:endParaRPr i="1" dirty="0"/>
          </a:p>
        </p:txBody>
      </p:sp>
      <p:sp>
        <p:nvSpPr>
          <p:cNvPr id="406" name="Google Shape;406;p16"/>
          <p:cNvSpPr txBox="1">
            <a:spLocks noGrp="1"/>
          </p:cNvSpPr>
          <p:nvPr>
            <p:ph type="title"/>
          </p:nvPr>
        </p:nvSpPr>
        <p:spPr>
          <a:xfrm>
            <a:off x="338667" y="437200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buSzPts val="2400"/>
            </a:pPr>
            <a:r>
              <a:rPr lang="en-US" dirty="0"/>
              <a:t>Status and Required R&amp;D</a:t>
            </a:r>
            <a:endParaRPr dirty="0"/>
          </a:p>
        </p:txBody>
      </p:sp>
      <p:sp>
        <p:nvSpPr>
          <p:cNvPr id="407" name="Google Shape;407;p16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n-US"/>
              <a:t>12/10/20</a:t>
            </a:r>
            <a:endParaRPr/>
          </a:p>
        </p:txBody>
      </p:sp>
      <p:sp>
        <p:nvSpPr>
          <p:cNvPr id="409" name="Google Shape;409;p16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US"/>
              <a:pPr/>
              <a:t>5</a:t>
            </a:fld>
            <a:endParaRPr/>
          </a:p>
        </p:txBody>
      </p:sp>
      <p:sp>
        <p:nvSpPr>
          <p:cNvPr id="410" name="Google Shape;410;p16"/>
          <p:cNvSpPr txBox="1"/>
          <p:nvPr/>
        </p:nvSpPr>
        <p:spPr>
          <a:xfrm>
            <a:off x="434888" y="1740166"/>
            <a:ext cx="11159665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380990" indent="-380990"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4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a real DM experiment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targets on the order of a few kg</a:t>
            </a:r>
          </a:p>
          <a:p>
            <a:pPr marL="380990" indent="-380990"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LBNL has sent us 1 x 1 x 0.5 mm test systems (~0.27 g) </a:t>
            </a:r>
            <a:endParaRPr sz="2400" dirty="0"/>
          </a:p>
          <a:p>
            <a:pPr marL="380990" indent="-380990"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R&amp;D 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Goals: Optimize GaAs crystal size, surface roughness, and dopant density to maximize photon production and detection efficiency</a:t>
            </a:r>
            <a:endParaRPr sz="2400" dirty="0"/>
          </a:p>
          <a:p>
            <a:pPr marL="990575" lvl="1" indent="-380990"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Optical simulations with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Zemax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ongoing </a:t>
            </a:r>
            <a:endParaRPr sz="2400" dirty="0"/>
          </a:p>
          <a:p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2199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4"/>
          <p:cNvSpPr txBox="1">
            <a:spLocks noGrp="1"/>
          </p:cNvSpPr>
          <p:nvPr>
            <p:ph type="title"/>
          </p:nvPr>
        </p:nvSpPr>
        <p:spPr>
          <a:xfrm>
            <a:off x="271326" y="-60805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buSzPts val="2400"/>
            </a:pPr>
            <a:r>
              <a:rPr lang="en-US" dirty="0"/>
              <a:t>Proposed Design</a:t>
            </a:r>
            <a:endParaRPr dirty="0"/>
          </a:p>
        </p:txBody>
      </p:sp>
      <p:sp>
        <p:nvSpPr>
          <p:cNvPr id="495" name="Google Shape;495;p24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n-US"/>
              <a:t>12/10/20</a:t>
            </a:r>
            <a:endParaRPr/>
          </a:p>
        </p:txBody>
      </p:sp>
      <p:sp>
        <p:nvSpPr>
          <p:cNvPr id="497" name="Google Shape;497;p24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US"/>
              <a:pPr/>
              <a:t>6</a:t>
            </a:fld>
            <a:endParaRPr/>
          </a:p>
        </p:txBody>
      </p:sp>
      <p:sp>
        <p:nvSpPr>
          <p:cNvPr id="506" name="Google Shape;506;p24"/>
          <p:cNvSpPr txBox="1">
            <a:spLocks noGrp="1"/>
          </p:cNvSpPr>
          <p:nvPr>
            <p:ph type="body" idx="3"/>
          </p:nvPr>
        </p:nvSpPr>
        <p:spPr>
          <a:xfrm>
            <a:off x="6110756" y="817777"/>
            <a:ext cx="5991200" cy="362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311142" indent="-311142"/>
            <a:r>
              <a:rPr lang="en-US" sz="2400" b="1" i="1" dirty="0"/>
              <a:t>Design</a:t>
            </a:r>
            <a:r>
              <a:rPr lang="en-US" sz="2400" dirty="0"/>
              <a:t>: coat target with gold everywhere except for face adjacent to detector</a:t>
            </a:r>
            <a:endParaRPr sz="2400" dirty="0"/>
          </a:p>
          <a:p>
            <a:pPr marL="311142" indent="-311142"/>
            <a:r>
              <a:rPr lang="en-US" sz="2400" b="1" i="1" dirty="0"/>
              <a:t>Simulation</a:t>
            </a:r>
            <a:r>
              <a:rPr lang="en-US" sz="2400" b="1" dirty="0"/>
              <a:t>: </a:t>
            </a:r>
            <a:r>
              <a:rPr lang="en-US" sz="2400" dirty="0"/>
              <a:t>vary the target thickness</a:t>
            </a:r>
            <a:endParaRPr sz="2400" dirty="0"/>
          </a:p>
          <a:p>
            <a:pPr marL="311142" indent="-311142">
              <a:spcBef>
                <a:spcPts val="533"/>
              </a:spcBef>
            </a:pPr>
            <a:r>
              <a:rPr lang="en-US" sz="2400" dirty="0"/>
              <a:t>Simulated with and without AR coating on detector-adjacent face and </a:t>
            </a:r>
            <a:r>
              <a:rPr lang="en-US" sz="2400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diffusive and polished GaAs </a:t>
            </a:r>
            <a:endParaRPr sz="2400" dirty="0"/>
          </a:p>
          <a:p>
            <a:pPr marL="311142" indent="-311142">
              <a:spcBef>
                <a:spcPts val="533"/>
              </a:spcBef>
            </a:pPr>
            <a:r>
              <a:rPr lang="en-US" sz="2400" i="1" dirty="0"/>
              <a:t>What is the largest target thickness we can get away with for a given detector area?   </a:t>
            </a:r>
            <a:br>
              <a:rPr lang="en-US" dirty="0"/>
            </a:b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B8DC4-C287-3045-9995-76021B0C15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38" t="26806" r="17385" b="4355"/>
          <a:stretch/>
        </p:blipFill>
        <p:spPr>
          <a:xfrm>
            <a:off x="794692" y="1117560"/>
            <a:ext cx="4041849" cy="472094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5822B59-4D97-BC45-8F7A-6DEE1F0202C6}"/>
              </a:ext>
            </a:extLst>
          </p:cNvPr>
          <p:cNvCxnSpPr>
            <a:cxnSpLocks/>
          </p:cNvCxnSpPr>
          <p:nvPr/>
        </p:nvCxnSpPr>
        <p:spPr>
          <a:xfrm flipV="1">
            <a:off x="794691" y="4652240"/>
            <a:ext cx="1070685" cy="4527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18F91AB-49F2-F846-90A7-E16681594572}"/>
              </a:ext>
            </a:extLst>
          </p:cNvPr>
          <p:cNvSpPr txBox="1"/>
          <p:nvPr/>
        </p:nvSpPr>
        <p:spPr>
          <a:xfrm>
            <a:off x="0" y="4977239"/>
            <a:ext cx="1024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GaAs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4F96FF-A941-934A-8334-AD037E46F137}"/>
              </a:ext>
            </a:extLst>
          </p:cNvPr>
          <p:cNvSpPr txBox="1"/>
          <p:nvPr/>
        </p:nvSpPr>
        <p:spPr>
          <a:xfrm>
            <a:off x="336218" y="887916"/>
            <a:ext cx="1771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Gold coatings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3227B3-72E9-CB4E-8013-7C0555BB5066}"/>
              </a:ext>
            </a:extLst>
          </p:cNvPr>
          <p:cNvCxnSpPr>
            <a:cxnSpLocks/>
          </p:cNvCxnSpPr>
          <p:nvPr/>
        </p:nvCxnSpPr>
        <p:spPr>
          <a:xfrm flipH="1" flipV="1">
            <a:off x="1509516" y="1476048"/>
            <a:ext cx="1115793" cy="5681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2A41B31-A358-A346-B37E-DCB5C9DE33D1}"/>
              </a:ext>
            </a:extLst>
          </p:cNvPr>
          <p:cNvCxnSpPr>
            <a:cxnSpLocks/>
          </p:cNvCxnSpPr>
          <p:nvPr/>
        </p:nvCxnSpPr>
        <p:spPr>
          <a:xfrm flipH="1" flipV="1">
            <a:off x="1523136" y="1482857"/>
            <a:ext cx="256897" cy="9797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7EEE012-85BA-1D4C-BB9E-72AE0F0893A3}"/>
              </a:ext>
            </a:extLst>
          </p:cNvPr>
          <p:cNvSpPr txBox="1"/>
          <p:nvPr/>
        </p:nvSpPr>
        <p:spPr>
          <a:xfrm>
            <a:off x="2424874" y="586945"/>
            <a:ext cx="2476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Gold coatings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70AED40-DB06-A94A-A0BA-B7E1FB9B0A2C}"/>
              </a:ext>
            </a:extLst>
          </p:cNvPr>
          <p:cNvCxnSpPr>
            <a:cxnSpLocks/>
          </p:cNvCxnSpPr>
          <p:nvPr/>
        </p:nvCxnSpPr>
        <p:spPr>
          <a:xfrm flipV="1">
            <a:off x="3268241" y="1077029"/>
            <a:ext cx="100016" cy="3990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5A62486-CD87-5349-A719-1CA752FAF710}"/>
              </a:ext>
            </a:extLst>
          </p:cNvPr>
          <p:cNvSpPr txBox="1"/>
          <p:nvPr/>
        </p:nvSpPr>
        <p:spPr>
          <a:xfrm>
            <a:off x="1398775" y="5915953"/>
            <a:ext cx="1771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Gold coatings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0DDC49D-4982-6345-93B3-ED2453A7A640}"/>
              </a:ext>
            </a:extLst>
          </p:cNvPr>
          <p:cNvCxnSpPr>
            <a:cxnSpLocks/>
          </p:cNvCxnSpPr>
          <p:nvPr/>
        </p:nvCxnSpPr>
        <p:spPr>
          <a:xfrm flipV="1">
            <a:off x="2135184" y="5522977"/>
            <a:ext cx="149352" cy="5247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DB7C0FE-8C9D-D147-A986-7DAA99637AE3}"/>
              </a:ext>
            </a:extLst>
          </p:cNvPr>
          <p:cNvSpPr txBox="1"/>
          <p:nvPr/>
        </p:nvSpPr>
        <p:spPr>
          <a:xfrm>
            <a:off x="4522532" y="2074137"/>
            <a:ext cx="2832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Detector: </a:t>
            </a:r>
          </a:p>
          <a:p>
            <a:r>
              <a:rPr lang="en-US" sz="2400" i="1" dirty="0">
                <a:solidFill>
                  <a:schemeClr val="dk1"/>
                </a:solidFill>
              </a:rPr>
              <a:t>5 um distance</a:t>
            </a:r>
            <a:endParaRPr lang="en-US" sz="2400" dirty="0"/>
          </a:p>
          <a:p>
            <a:endParaRPr lang="en-US" sz="240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2B9F333-2A3F-5A4E-B4A5-629B7E96D41F}"/>
              </a:ext>
            </a:extLst>
          </p:cNvPr>
          <p:cNvCxnSpPr>
            <a:cxnSpLocks/>
          </p:cNvCxnSpPr>
          <p:nvPr/>
        </p:nvCxnSpPr>
        <p:spPr>
          <a:xfrm flipV="1">
            <a:off x="4188011" y="2753160"/>
            <a:ext cx="432757" cy="3664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Google Shape;457;p22">
            <a:extLst>
              <a:ext uri="{FF2B5EF4-FFF2-40B4-BE49-F238E27FC236}">
                <a16:creationId xmlns:a16="http://schemas.microsoft.com/office/drawing/2014/main" id="{EE5DA6DE-4493-BA4D-ACE5-3250BC75973E}"/>
              </a:ext>
            </a:extLst>
          </p:cNvPr>
          <p:cNvSpPr txBox="1"/>
          <p:nvPr/>
        </p:nvSpPr>
        <p:spPr>
          <a:xfrm>
            <a:off x="3111157" y="6124141"/>
            <a:ext cx="1975328" cy="4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2133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exploded view</a:t>
            </a:r>
            <a:endParaRPr sz="24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CC99CC6-DCD6-0749-B4A4-27FAEE7E4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109" y="4157204"/>
            <a:ext cx="3163178" cy="2289268"/>
          </a:xfrm>
          <a:prstGeom prst="rect">
            <a:avLst/>
          </a:prstGeom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D2513753-DA37-D646-A0C6-2EABBDA0B5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8"/>
          <a:stretch/>
        </p:blipFill>
        <p:spPr bwMode="auto">
          <a:xfrm>
            <a:off x="9410198" y="4334227"/>
            <a:ext cx="1874710" cy="17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A3110A4-BAC3-DC49-81BA-A95290D016D1}"/>
              </a:ext>
            </a:extLst>
          </p:cNvPr>
          <p:cNvSpPr txBox="1"/>
          <p:nvPr/>
        </p:nvSpPr>
        <p:spPr>
          <a:xfrm>
            <a:off x="9456911" y="4103461"/>
            <a:ext cx="2249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volume source</a:t>
            </a:r>
          </a:p>
        </p:txBody>
      </p:sp>
    </p:spTree>
    <p:extLst>
      <p:ext uri="{BB962C8B-B14F-4D97-AF65-F5344CB8AC3E}">
        <p14:creationId xmlns:p14="http://schemas.microsoft.com/office/powerpoint/2010/main" val="2300606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8"/>
          <p:cNvSpPr txBox="1">
            <a:spLocks noGrp="1"/>
          </p:cNvSpPr>
          <p:nvPr>
            <p:ph type="body" idx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sp>
        <p:nvSpPr>
          <p:cNvPr id="586" name="Google Shape;586;p28"/>
          <p:cNvSpPr txBox="1">
            <a:spLocks noGrp="1"/>
          </p:cNvSpPr>
          <p:nvPr>
            <p:ph type="title"/>
          </p:nvPr>
        </p:nvSpPr>
        <p:spPr>
          <a:xfrm>
            <a:off x="283735" y="455560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buSzPts val="2400"/>
            </a:pPr>
            <a:r>
              <a:rPr lang="en-US"/>
              <a:t>Target thickness</a:t>
            </a:r>
            <a:endParaRPr/>
          </a:p>
        </p:txBody>
      </p:sp>
      <p:sp>
        <p:nvSpPr>
          <p:cNvPr id="587" name="Google Shape;587;p28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n-US"/>
              <a:t>12/10/20</a:t>
            </a:r>
            <a:endParaRPr/>
          </a:p>
        </p:txBody>
      </p:sp>
      <p:sp>
        <p:nvSpPr>
          <p:cNvPr id="588" name="Google Shape;588;p28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US"/>
              <a:pPr/>
              <a:t>7</a:t>
            </a:fld>
            <a:endParaRPr/>
          </a:p>
        </p:txBody>
      </p:sp>
      <p:sp>
        <p:nvSpPr>
          <p:cNvPr id="589" name="Google Shape;589;p28"/>
          <p:cNvSpPr txBox="1"/>
          <p:nvPr/>
        </p:nvSpPr>
        <p:spPr>
          <a:xfrm>
            <a:off x="1442932" y="1670108"/>
            <a:ext cx="3213609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1mm x 1mm Detector</a:t>
            </a:r>
            <a:endParaRPr sz="2400"/>
          </a:p>
        </p:txBody>
      </p:sp>
      <p:sp>
        <p:nvSpPr>
          <p:cNvPr id="590" name="Google Shape;590;p28"/>
          <p:cNvSpPr txBox="1"/>
          <p:nvPr/>
        </p:nvSpPr>
        <p:spPr>
          <a:xfrm>
            <a:off x="7308293" y="1670112"/>
            <a:ext cx="3784121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2mm x 2mm Detector</a:t>
            </a:r>
            <a:endParaRPr sz="2400"/>
          </a:p>
        </p:txBody>
      </p:sp>
      <p:pic>
        <p:nvPicPr>
          <p:cNvPr id="591" name="Google Shape;591;p28"/>
          <p:cNvPicPr preferRelativeResize="0"/>
          <p:nvPr/>
        </p:nvPicPr>
        <p:blipFill rotWithShape="1">
          <a:blip r:embed="rId3">
            <a:alphaModFix/>
          </a:blip>
          <a:srcRect l="8143" t="27754" r="19424" b="21800"/>
          <a:stretch/>
        </p:blipFill>
        <p:spPr>
          <a:xfrm>
            <a:off x="7449643" y="111527"/>
            <a:ext cx="2045163" cy="145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8"/>
          <p:cNvPicPr preferRelativeResize="0"/>
          <p:nvPr/>
        </p:nvPicPr>
        <p:blipFill rotWithShape="1">
          <a:blip r:embed="rId4">
            <a:alphaModFix/>
          </a:blip>
          <a:srcRect l="18736" t="14721" r="55787" b="13001"/>
          <a:stretch/>
        </p:blipFill>
        <p:spPr>
          <a:xfrm>
            <a:off x="6075397" y="90940"/>
            <a:ext cx="531460" cy="1538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3" name="Google Shape;593;p28"/>
          <p:cNvCxnSpPr/>
          <p:nvPr/>
        </p:nvCxnSpPr>
        <p:spPr>
          <a:xfrm>
            <a:off x="6691555" y="732595"/>
            <a:ext cx="46181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94" name="Google Shape;594;p28"/>
          <p:cNvCxnSpPr/>
          <p:nvPr/>
        </p:nvCxnSpPr>
        <p:spPr>
          <a:xfrm>
            <a:off x="6894755" y="935795"/>
            <a:ext cx="46181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95" name="Google Shape;595;p28"/>
          <p:cNvCxnSpPr/>
          <p:nvPr/>
        </p:nvCxnSpPr>
        <p:spPr>
          <a:xfrm>
            <a:off x="6979907" y="2451229"/>
            <a:ext cx="137712" cy="25296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6" name="Google Shape;596;p28"/>
          <p:cNvCxnSpPr/>
          <p:nvPr/>
        </p:nvCxnSpPr>
        <p:spPr>
          <a:xfrm>
            <a:off x="6981685" y="2453266"/>
            <a:ext cx="135935" cy="71826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7" name="Google Shape;597;p28"/>
          <p:cNvCxnSpPr/>
          <p:nvPr/>
        </p:nvCxnSpPr>
        <p:spPr>
          <a:xfrm>
            <a:off x="6981685" y="2462525"/>
            <a:ext cx="90239" cy="97860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98" name="Google Shape;598;p28"/>
          <p:cNvPicPr preferRelativeResize="0"/>
          <p:nvPr/>
        </p:nvPicPr>
        <p:blipFill rotWithShape="1">
          <a:blip r:embed="rId5">
            <a:alphaModFix/>
          </a:blip>
          <a:srcRect t="8719"/>
          <a:stretch/>
        </p:blipFill>
        <p:spPr>
          <a:xfrm>
            <a:off x="98567" y="2194159"/>
            <a:ext cx="4969340" cy="378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8"/>
          <p:cNvPicPr preferRelativeResize="0"/>
          <p:nvPr/>
        </p:nvPicPr>
        <p:blipFill rotWithShape="1">
          <a:blip r:embed="rId6">
            <a:alphaModFix/>
          </a:blip>
          <a:srcRect t="8445"/>
          <a:stretch/>
        </p:blipFill>
        <p:spPr>
          <a:xfrm>
            <a:off x="5959789" y="2189761"/>
            <a:ext cx="5132624" cy="3916004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28"/>
          <p:cNvSpPr txBox="1"/>
          <p:nvPr/>
        </p:nvSpPr>
        <p:spPr>
          <a:xfrm>
            <a:off x="186582" y="5809949"/>
            <a:ext cx="1193063" cy="36927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x 1 x 0.5</a:t>
            </a:r>
            <a:endParaRPr sz="2400"/>
          </a:p>
        </p:txBody>
      </p:sp>
      <p:cxnSp>
        <p:nvCxnSpPr>
          <p:cNvPr id="601" name="Google Shape;601;p28"/>
          <p:cNvCxnSpPr/>
          <p:nvPr/>
        </p:nvCxnSpPr>
        <p:spPr>
          <a:xfrm flipH="1">
            <a:off x="531138" y="5304243"/>
            <a:ext cx="362137" cy="50392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2" name="Google Shape;602;p28"/>
          <p:cNvSpPr txBox="1"/>
          <p:nvPr/>
        </p:nvSpPr>
        <p:spPr>
          <a:xfrm>
            <a:off x="4288328" y="2951830"/>
            <a:ext cx="1144993" cy="36927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x 1 x 10</a:t>
            </a:r>
            <a:endParaRPr sz="2400"/>
          </a:p>
        </p:txBody>
      </p:sp>
      <p:cxnSp>
        <p:nvCxnSpPr>
          <p:cNvPr id="603" name="Google Shape;603;p28"/>
          <p:cNvCxnSpPr/>
          <p:nvPr/>
        </p:nvCxnSpPr>
        <p:spPr>
          <a:xfrm>
            <a:off x="4416798" y="2477906"/>
            <a:ext cx="554420" cy="47392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4" name="Google Shape;604;p28"/>
          <p:cNvCxnSpPr/>
          <p:nvPr/>
        </p:nvCxnSpPr>
        <p:spPr>
          <a:xfrm>
            <a:off x="4416798" y="2746739"/>
            <a:ext cx="554420" cy="20509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5" name="Google Shape;605;p28"/>
          <p:cNvCxnSpPr/>
          <p:nvPr/>
        </p:nvCxnSpPr>
        <p:spPr>
          <a:xfrm rot="10800000" flipH="1">
            <a:off x="4416797" y="3321162"/>
            <a:ext cx="651111" cy="37454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6" name="Google Shape;606;p28"/>
          <p:cNvSpPr txBox="1"/>
          <p:nvPr/>
        </p:nvSpPr>
        <p:spPr>
          <a:xfrm>
            <a:off x="5450012" y="5855919"/>
            <a:ext cx="1250769" cy="36927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x 2 x 0.5 </a:t>
            </a:r>
            <a:endParaRPr sz="2400"/>
          </a:p>
        </p:txBody>
      </p:sp>
      <p:cxnSp>
        <p:nvCxnSpPr>
          <p:cNvPr id="607" name="Google Shape;607;p28"/>
          <p:cNvCxnSpPr/>
          <p:nvPr/>
        </p:nvCxnSpPr>
        <p:spPr>
          <a:xfrm flipH="1">
            <a:off x="6418630" y="5351993"/>
            <a:ext cx="362137" cy="50392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8" name="Google Shape;608;p28"/>
          <p:cNvSpPr txBox="1"/>
          <p:nvPr/>
        </p:nvSpPr>
        <p:spPr>
          <a:xfrm>
            <a:off x="10141775" y="3326371"/>
            <a:ext cx="1193063" cy="36927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x 2 x 0.5</a:t>
            </a:r>
            <a:endParaRPr sz="2400"/>
          </a:p>
        </p:txBody>
      </p:sp>
      <p:cxnSp>
        <p:nvCxnSpPr>
          <p:cNvPr id="609" name="Google Shape;609;p28"/>
          <p:cNvCxnSpPr/>
          <p:nvPr/>
        </p:nvCxnSpPr>
        <p:spPr>
          <a:xfrm>
            <a:off x="10381997" y="2488739"/>
            <a:ext cx="476420" cy="83242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0" name="Google Shape;610;p28"/>
          <p:cNvCxnSpPr/>
          <p:nvPr/>
        </p:nvCxnSpPr>
        <p:spPr>
          <a:xfrm>
            <a:off x="10427693" y="2849284"/>
            <a:ext cx="430724" cy="47187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1" name="Google Shape;611;p28"/>
          <p:cNvCxnSpPr/>
          <p:nvPr/>
        </p:nvCxnSpPr>
        <p:spPr>
          <a:xfrm rot="10800000" flipH="1">
            <a:off x="10427692" y="3695703"/>
            <a:ext cx="453573" cy="73918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922536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b0dc57dac5_4_12"/>
          <p:cNvSpPr txBox="1">
            <a:spLocks noGrp="1"/>
          </p:cNvSpPr>
          <p:nvPr>
            <p:ph type="body" idx="1"/>
          </p:nvPr>
        </p:nvSpPr>
        <p:spPr>
          <a:xfrm>
            <a:off x="338667" y="176107"/>
            <a:ext cx="11352000" cy="2748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84" name="Google Shape;684;gb0dc57dac5_4_12"/>
          <p:cNvSpPr txBox="1">
            <a:spLocks noGrp="1"/>
          </p:cNvSpPr>
          <p:nvPr>
            <p:ph type="title"/>
          </p:nvPr>
        </p:nvSpPr>
        <p:spPr>
          <a:xfrm>
            <a:off x="338667" y="437199"/>
            <a:ext cx="11352000" cy="5788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r>
              <a:rPr lang="en-US" dirty="0"/>
              <a:t>Upcoming Experiments</a:t>
            </a:r>
            <a:endParaRPr dirty="0"/>
          </a:p>
        </p:txBody>
      </p:sp>
      <p:sp>
        <p:nvSpPr>
          <p:cNvPr id="685" name="Google Shape;685;gb0dc57dac5_4_12"/>
          <p:cNvSpPr txBox="1">
            <a:spLocks noGrp="1"/>
          </p:cNvSpPr>
          <p:nvPr>
            <p:ph type="body" idx="2"/>
          </p:nvPr>
        </p:nvSpPr>
        <p:spPr>
          <a:xfrm>
            <a:off x="526923" y="1441517"/>
            <a:ext cx="11163744" cy="36260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i="1" dirty="0"/>
              <a:t>Cryogenic Measurements with test system</a:t>
            </a:r>
            <a:r>
              <a:rPr lang="en-US" sz="2400" dirty="0"/>
              <a:t>: small GaAs targets (mm-scale) and 1 x 1 mm SNSPD </a:t>
            </a:r>
            <a:endParaRPr lang="en-US" dirty="0"/>
          </a:p>
          <a:p>
            <a:pPr marL="380990" indent="-380990">
              <a:spcBef>
                <a:spcPts val="0"/>
              </a:spcBef>
              <a:buClr>
                <a:schemeClr val="dk1"/>
              </a:buClr>
            </a:pPr>
            <a:r>
              <a:rPr lang="en-US" sz="2400" dirty="0"/>
              <a:t>UV-excited lifetime measurements – </a:t>
            </a:r>
            <a:r>
              <a:rPr lang="en-US" sz="2400" i="1" dirty="0"/>
              <a:t>soon</a:t>
            </a:r>
            <a:endParaRPr lang="en-US" dirty="0"/>
          </a:p>
          <a:p>
            <a:pPr marL="380990" indent="-380990">
              <a:spcBef>
                <a:spcPts val="0"/>
              </a:spcBef>
              <a:buClr>
                <a:schemeClr val="dk1"/>
              </a:buClr>
            </a:pPr>
            <a:r>
              <a:rPr lang="en-US" sz="2400" dirty="0"/>
              <a:t>Precisely measure the luminosity</a:t>
            </a:r>
            <a:endParaRPr lang="en-US" dirty="0"/>
          </a:p>
          <a:p>
            <a:pPr marL="990575" lvl="1" indent="-380990">
              <a:spcBef>
                <a:spcPts val="0"/>
              </a:spcBef>
              <a:buClr>
                <a:schemeClr val="dk1"/>
              </a:buClr>
              <a:buFont typeface="Arial"/>
              <a:buChar char="-"/>
            </a:pPr>
            <a:r>
              <a:rPr lang="en-US" dirty="0"/>
              <a:t>UV-excitation – </a:t>
            </a:r>
            <a:r>
              <a:rPr lang="en-US" i="1" dirty="0"/>
              <a:t>soon</a:t>
            </a:r>
            <a:r>
              <a:rPr lang="en-US" dirty="0"/>
              <a:t> </a:t>
            </a:r>
          </a:p>
          <a:p>
            <a:pPr marL="990575" lvl="1" indent="-380990">
              <a:spcBef>
                <a:spcPts val="0"/>
              </a:spcBef>
              <a:buClr>
                <a:schemeClr val="dk1"/>
              </a:buClr>
              <a:buFont typeface="Arial"/>
              <a:buChar char="-"/>
            </a:pPr>
            <a:r>
              <a:rPr lang="en-US" dirty="0"/>
              <a:t> x-ray excitation – </a:t>
            </a:r>
            <a:r>
              <a:rPr lang="en-US" i="1" dirty="0"/>
              <a:t>future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dirty="0"/>
          </a:p>
        </p:txBody>
      </p:sp>
      <p:sp>
        <p:nvSpPr>
          <p:cNvPr id="686" name="Google Shape;686;gb0dc57dac5_4_12"/>
          <p:cNvSpPr txBox="1">
            <a:spLocks noGrp="1"/>
          </p:cNvSpPr>
          <p:nvPr>
            <p:ph type="sldNum" idx="12"/>
          </p:nvPr>
        </p:nvSpPr>
        <p:spPr>
          <a:xfrm>
            <a:off x="9956800" y="6403764"/>
            <a:ext cx="781600" cy="362800"/>
          </a:xfrm>
          <a:prstGeom prst="rect">
            <a:avLst/>
          </a:prstGeom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/>
              <a:pPr>
                <a:buClr>
                  <a:srgbClr val="000000"/>
                </a:buClr>
              </a:p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0523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31"/>
          <p:cNvSpPr txBox="1">
            <a:spLocks noGrp="1"/>
          </p:cNvSpPr>
          <p:nvPr>
            <p:ph type="body" idx="2"/>
          </p:nvPr>
        </p:nvSpPr>
        <p:spPr>
          <a:xfrm>
            <a:off x="338665" y="632189"/>
            <a:ext cx="11352107" cy="467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i="1" dirty="0"/>
              <a:t>Large Area SNSPDs</a:t>
            </a:r>
            <a:endParaRPr i="1" dirty="0"/>
          </a:p>
        </p:txBody>
      </p:sp>
      <p:sp>
        <p:nvSpPr>
          <p:cNvPr id="693" name="Google Shape;693;p31"/>
          <p:cNvSpPr txBox="1">
            <a:spLocks noGrp="1"/>
          </p:cNvSpPr>
          <p:nvPr>
            <p:ph type="title"/>
          </p:nvPr>
        </p:nvSpPr>
        <p:spPr>
          <a:xfrm>
            <a:off x="119209" y="74256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buSzPts val="2400"/>
            </a:pPr>
            <a:r>
              <a:rPr lang="en-US" dirty="0"/>
              <a:t>Status and Required R&amp;D</a:t>
            </a:r>
            <a:endParaRPr dirty="0"/>
          </a:p>
        </p:txBody>
      </p:sp>
      <p:sp>
        <p:nvSpPr>
          <p:cNvPr id="694" name="Google Shape;694;p31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n-US"/>
              <a:t>12/10/20</a:t>
            </a:r>
            <a:endParaRPr/>
          </a:p>
        </p:txBody>
      </p:sp>
      <p:sp>
        <p:nvSpPr>
          <p:cNvPr id="696" name="Google Shape;696;p31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US"/>
              <a:pPr/>
              <a:t>9</a:t>
            </a:fld>
            <a:endParaRPr/>
          </a:p>
        </p:txBody>
      </p:sp>
      <p:sp>
        <p:nvSpPr>
          <p:cNvPr id="697" name="Google Shape;697;p31"/>
          <p:cNvSpPr txBox="1"/>
          <p:nvPr/>
        </p:nvSpPr>
        <p:spPr>
          <a:xfrm>
            <a:off x="4202307" y="1078337"/>
            <a:ext cx="7782429" cy="5293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380990" indent="-380990"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4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scale active area of SNSPDs from mm</a:t>
            </a:r>
            <a:r>
              <a:rPr lang="en-US" sz="24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cm</a:t>
            </a:r>
            <a:r>
              <a:rPr lang="en-US" sz="24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beyond to accommodate cm to m-scale targets </a:t>
            </a:r>
            <a:endParaRPr sz="2400" dirty="0">
              <a:solidFill>
                <a:schemeClr val="dk1"/>
              </a:solidFill>
            </a:endParaRPr>
          </a:p>
          <a:p>
            <a:pPr marL="380990" indent="-380990"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Microwire architectures </a:t>
            </a:r>
            <a:endParaRPr sz="2400" dirty="0"/>
          </a:p>
          <a:p>
            <a:pPr marL="990575" lvl="1" indent="-380990"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Microstructures can be patterned by photolithography- less expensive and time consuming than electron or ion beam techniques used to fabricate traditional (nano-wire scale) devices </a:t>
            </a:r>
            <a:endParaRPr sz="2400" dirty="0"/>
          </a:p>
          <a:p>
            <a:pPr marL="990575" lvl="1" indent="-380990"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robust to manufacturing issues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575" lvl="1" indent="-380990"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-US" sz="2400" dirty="0">
                <a:solidFill>
                  <a:schemeClr val="dk1"/>
                </a:solidFill>
              </a:rPr>
              <a:t>Significant reduction of the kinetic inductance by using micron-wide wires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990" indent="-380990">
              <a:buClr>
                <a:schemeClr val="dk1"/>
              </a:buClr>
              <a:buSzPts val="180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Arrays allow for the possibility of vetoing coincidence events if those arise due to noise or cosmic ray events depositing energy in the substrate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9" name="Google Shape;707;p32">
            <a:extLst>
              <a:ext uri="{FF2B5EF4-FFF2-40B4-BE49-F238E27FC236}">
                <a16:creationId xmlns:a16="http://schemas.microsoft.com/office/drawing/2014/main" id="{E48E4948-B452-CD4C-863E-5CD995CB78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2352" r="17877" b="17060"/>
          <a:stretch/>
        </p:blipFill>
        <p:spPr>
          <a:xfrm rot="5400000">
            <a:off x="-630753" y="2049008"/>
            <a:ext cx="5365533" cy="3689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708;p32">
            <a:extLst>
              <a:ext uri="{FF2B5EF4-FFF2-40B4-BE49-F238E27FC236}">
                <a16:creationId xmlns:a16="http://schemas.microsoft.com/office/drawing/2014/main" id="{AD81EE2F-9BD5-4B41-9AE1-1DBA82C4F937}"/>
              </a:ext>
            </a:extLst>
          </p:cNvPr>
          <p:cNvCxnSpPr/>
          <p:nvPr/>
        </p:nvCxnSpPr>
        <p:spPr>
          <a:xfrm>
            <a:off x="457001" y="6398108"/>
            <a:ext cx="3190000" cy="13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" name="Google Shape;709;p32">
            <a:extLst>
              <a:ext uri="{FF2B5EF4-FFF2-40B4-BE49-F238E27FC236}">
                <a16:creationId xmlns:a16="http://schemas.microsoft.com/office/drawing/2014/main" id="{7A34F922-8D4C-9B40-8163-55B31B3724C5}"/>
              </a:ext>
            </a:extLst>
          </p:cNvPr>
          <p:cNvSpPr txBox="1"/>
          <p:nvPr/>
        </p:nvSpPr>
        <p:spPr>
          <a:xfrm>
            <a:off x="1730217" y="5738508"/>
            <a:ext cx="11564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2133"/>
              </a:spcAft>
              <a:buClr>
                <a:schemeClr val="dk2"/>
              </a:buClr>
              <a:buSzPts val="1800"/>
            </a:pPr>
            <a:r>
              <a:rPr lang="en-US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mm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793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3"/>
          <p:cNvSpPr txBox="1">
            <a:spLocks noGrp="1"/>
          </p:cNvSpPr>
          <p:nvPr>
            <p:ph type="body" idx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/>
          </a:p>
        </p:txBody>
      </p:sp>
      <p:sp>
        <p:nvSpPr>
          <p:cNvPr id="716" name="Google Shape;716;p33"/>
          <p:cNvSpPr txBox="1">
            <a:spLocks noGrp="1"/>
          </p:cNvSpPr>
          <p:nvPr>
            <p:ph type="title"/>
          </p:nvPr>
        </p:nvSpPr>
        <p:spPr>
          <a:xfrm>
            <a:off x="338667" y="437200"/>
            <a:ext cx="11352107" cy="5788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pPr>
              <a:buSzPts val="2400"/>
            </a:pPr>
            <a:r>
              <a:rPr lang="en-US" dirty="0"/>
              <a:t>Large area </a:t>
            </a:r>
            <a:r>
              <a:rPr lang="en-US" dirty="0" err="1"/>
              <a:t>WSi</a:t>
            </a:r>
            <a:r>
              <a:rPr lang="en-US" dirty="0"/>
              <a:t> SNSPD arrays: preliminary results</a:t>
            </a:r>
            <a:endParaRPr dirty="0"/>
          </a:p>
        </p:txBody>
      </p:sp>
      <p:sp>
        <p:nvSpPr>
          <p:cNvPr id="717" name="Google Shape;717;p33"/>
          <p:cNvSpPr txBox="1">
            <a:spLocks noGrp="1"/>
          </p:cNvSpPr>
          <p:nvPr>
            <p:ph type="dt" idx="10"/>
          </p:nvPr>
        </p:nvSpPr>
        <p:spPr>
          <a:xfrm>
            <a:off x="338666" y="6403765"/>
            <a:ext cx="1896535" cy="36618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n-US"/>
              <a:t>12/10/20</a:t>
            </a:r>
            <a:endParaRPr/>
          </a:p>
        </p:txBody>
      </p:sp>
      <p:sp>
        <p:nvSpPr>
          <p:cNvPr id="719" name="Google Shape;719;p33"/>
          <p:cNvSpPr txBox="1">
            <a:spLocks noGrp="1"/>
          </p:cNvSpPr>
          <p:nvPr>
            <p:ph type="sldNum" idx="12"/>
          </p:nvPr>
        </p:nvSpPr>
        <p:spPr>
          <a:xfrm>
            <a:off x="9956800" y="6403765"/>
            <a:ext cx="781507" cy="3627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fld id="{00000000-1234-1234-1234-123412341234}" type="slidenum">
              <a:rPr lang="en-US"/>
              <a:pPr/>
              <a:t>10</a:t>
            </a:fld>
            <a:endParaRPr/>
          </a:p>
        </p:txBody>
      </p:sp>
      <p:sp>
        <p:nvSpPr>
          <p:cNvPr id="720" name="Google Shape;720;p33"/>
          <p:cNvSpPr txBox="1"/>
          <p:nvPr/>
        </p:nvSpPr>
        <p:spPr>
          <a:xfrm>
            <a:off x="415600" y="1016000"/>
            <a:ext cx="506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7F7F7F"/>
              </a:buClr>
              <a:buSzPts val="1500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x1 mm 8 pixel array with 0.5 um wires</a:t>
            </a:r>
            <a:endParaRPr sz="2400" dirty="0"/>
          </a:p>
          <a:p>
            <a:pPr marL="609585" indent="-431789">
              <a:spcBef>
                <a:spcPts val="2133"/>
              </a:spcBef>
              <a:buClr>
                <a:srgbClr val="7F7F7F"/>
              </a:buClr>
              <a:buSzPts val="1500"/>
              <a:buFont typeface="Arial"/>
              <a:buChar char="●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1064 nm source  </a:t>
            </a:r>
            <a:endParaRPr sz="2400" dirty="0"/>
          </a:p>
          <a:p>
            <a:pPr marL="1219170" lvl="1" indent="-380990">
              <a:buClr>
                <a:srgbClr val="7F7F7F"/>
              </a:buClr>
              <a:buSzPts val="900"/>
              <a:buFont typeface="Arial"/>
              <a:buChar char="○"/>
            </a:pPr>
            <a:r>
              <a:rPr lang="en-US" sz="1733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Close to saturated internal efficiency - </a:t>
            </a:r>
            <a:r>
              <a:rPr lang="en-US" sz="1733" dirty="0">
                <a:solidFill>
                  <a:schemeClr val="dk1"/>
                </a:solidFill>
              </a:rPr>
              <a:t>limited by latching with AC-coupling</a:t>
            </a:r>
            <a:endParaRPr sz="1733" dirty="0">
              <a:solidFill>
                <a:schemeClr val="dk1"/>
              </a:solidFill>
            </a:endParaRPr>
          </a:p>
          <a:p>
            <a:pPr marL="1219170" lvl="1" indent="-414856">
              <a:buClr>
                <a:schemeClr val="dk1"/>
              </a:buClr>
              <a:buSzPts val="1300"/>
              <a:buChar char="○"/>
            </a:pPr>
            <a:r>
              <a:rPr lang="en-US" sz="1733" dirty="0">
                <a:solidFill>
                  <a:schemeClr val="dk1"/>
                </a:solidFill>
              </a:rPr>
              <a:t>Promising preliminary results with DC-coupled readout showing higher switching currents. </a:t>
            </a:r>
            <a:endParaRPr sz="1733" dirty="0">
              <a:solidFill>
                <a:schemeClr val="dk1"/>
              </a:solidFill>
            </a:endParaRPr>
          </a:p>
          <a:p>
            <a:pPr marL="609585" indent="-431789">
              <a:buClr>
                <a:srgbClr val="7F7F7F"/>
              </a:buClr>
              <a:buSzPts val="1500"/>
              <a:buFont typeface="Arial"/>
              <a:buChar char="●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0.9 Kelvin operation</a:t>
            </a:r>
            <a:endParaRPr sz="2400" dirty="0"/>
          </a:p>
          <a:p>
            <a:pPr marL="609585" indent="-431789">
              <a:buClr>
                <a:srgbClr val="7F7F7F"/>
              </a:buClr>
              <a:buSzPts val="1500"/>
              <a:buFont typeface="Arial"/>
              <a:buChar char="●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0.5 - 3 um wire widths being studied</a:t>
            </a:r>
            <a:endParaRPr sz="2400" dirty="0"/>
          </a:p>
          <a:p>
            <a:pPr marL="609585" indent="-431789">
              <a:buClr>
                <a:srgbClr val="7F7F7F"/>
              </a:buClr>
              <a:buSzPts val="1500"/>
              <a:buFont typeface="Arial"/>
              <a:buChar char="●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Achieved 7/8 pixels on first arrays characterized</a:t>
            </a:r>
            <a:endParaRPr sz="2400" dirty="0"/>
          </a:p>
          <a:p>
            <a:pPr>
              <a:spcBef>
                <a:spcPts val="2133"/>
              </a:spcBef>
              <a:buClr>
                <a:srgbClr val="7F7F7F"/>
              </a:buClr>
              <a:buSzPts val="1500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Fabricated devices from other </a:t>
            </a:r>
            <a:r>
              <a:rPr lang="en-US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WSi</a:t>
            </a: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stoichiometries </a:t>
            </a:r>
            <a:endParaRPr sz="2400" dirty="0"/>
          </a:p>
          <a:p>
            <a:pPr marL="609585" indent="-431789">
              <a:spcBef>
                <a:spcPts val="2133"/>
              </a:spcBef>
              <a:buClr>
                <a:srgbClr val="7F7F7F"/>
              </a:buClr>
              <a:buSzPts val="1500"/>
              <a:buFont typeface="Arial"/>
              <a:buChar char="●"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Tc </a:t>
            </a:r>
            <a:r>
              <a:rPr lang="en-US" sz="2000" dirty="0">
                <a:solidFill>
                  <a:schemeClr val="dk1"/>
                </a:solidFill>
              </a:rPr>
              <a:t>range of</a:t>
            </a: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3.9 </a:t>
            </a:r>
            <a:r>
              <a:rPr lang="en-US" sz="2000" dirty="0">
                <a:solidFill>
                  <a:schemeClr val="dk1"/>
                </a:solidFill>
              </a:rPr>
              <a:t> to </a:t>
            </a: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1.9 K being studied 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1" name="Google Shape;72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4707" y="1725533"/>
            <a:ext cx="6156067" cy="4313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5305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859</TotalTime>
  <Words>578</Words>
  <Application>Microsoft Macintosh PowerPoint</Application>
  <PresentationFormat>Widescreen</PresentationFormat>
  <Paragraphs>91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Noto Sans Symbols</vt:lpstr>
      <vt:lpstr>Office Theme</vt:lpstr>
      <vt:lpstr>PowerPoint Presentation</vt:lpstr>
      <vt:lpstr>Direct Detection of sub-GeV Dark Matter</vt:lpstr>
      <vt:lpstr>Detection Principle</vt:lpstr>
      <vt:lpstr>n-type GaAs Emissions:</vt:lpstr>
      <vt:lpstr>Status and Required R&amp;D</vt:lpstr>
      <vt:lpstr>Proposed Design</vt:lpstr>
      <vt:lpstr>Target thickness</vt:lpstr>
      <vt:lpstr>Upcoming Experiments</vt:lpstr>
      <vt:lpstr>Status and Required R&amp;D</vt:lpstr>
      <vt:lpstr>Large area WSi SNSPD arrays: preliminary 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11</cp:revision>
  <dcterms:created xsi:type="dcterms:W3CDTF">2020-12-22T01:49:13Z</dcterms:created>
  <dcterms:modified xsi:type="dcterms:W3CDTF">2020-12-22T16:08:51Z</dcterms:modified>
</cp:coreProperties>
</file>